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7.svg" ContentType="image/svg+xml"/>
  <Override PartName="/ppt/media/image39.svg" ContentType="image/svg+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7" r:id="rId4"/>
    <p:sldId id="258" r:id="rId5"/>
    <p:sldId id="259" r:id="rId6"/>
    <p:sldId id="260" r:id="rId7"/>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408.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2.png"/><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3.pn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image" Target="../media/image1.png"/><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2" name="图片 11"/>
          <p:cNvPicPr/>
          <p:nvPr userDrawn="1">
            <p:custDataLst>
              <p:tags r:id="rId2"/>
            </p:custDataLst>
          </p:nvPr>
        </p:nvPicPr>
        <p:blipFill>
          <a:blip r:embed="rId3"/>
          <a:stretch>
            <a:fillRect/>
          </a:stretch>
        </p:blipFill>
        <p:spPr>
          <a:xfrm>
            <a:off x="1200" y="0"/>
            <a:ext cx="12189600" cy="6858000"/>
          </a:xfrm>
          <a:prstGeom prst="rect">
            <a:avLst/>
          </a:prstGeom>
        </p:spPr>
      </p:pic>
      <p:sp>
        <p:nvSpPr>
          <p:cNvPr id="2" name="标题 1"/>
          <p:cNvSpPr>
            <a:spLocks noGrp="1"/>
          </p:cNvSpPr>
          <p:nvPr>
            <p:ph type="ctrTitle"/>
            <p:custDataLst>
              <p:tags r:id="rId4"/>
            </p:custDataLst>
          </p:nvPr>
        </p:nvSpPr>
        <p:spPr>
          <a:xfrm>
            <a:off x="695325" y="1231900"/>
            <a:ext cx="6378574" cy="2742853"/>
          </a:xfrm>
        </p:spPr>
        <p:txBody>
          <a:bodyPr wrap="square" anchor="b">
            <a:normAutofit/>
          </a:bodyPr>
          <a:lstStyle>
            <a:lvl1pPr algn="l">
              <a:lnSpc>
                <a:spcPct val="100000"/>
              </a:lnSpc>
              <a:defRPr sz="6000">
                <a:solidFill>
                  <a:schemeClr val="tx1">
                    <a:lumMod val="85000"/>
                    <a:lumOff val="15000"/>
                  </a:schemeClr>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8"/>
            </p:custDataLst>
          </p:nvPr>
        </p:nvCxnSpPr>
        <p:spPr>
          <a:xfrm>
            <a:off x="695325" y="4736777"/>
            <a:ext cx="84220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7" name="标题 6"/>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r="41042"/>
          <a:stretch>
            <a:fillRect/>
          </a:stretch>
        </p:blipFill>
        <p:spPr>
          <a:xfrm>
            <a:off x="0" y="0"/>
            <a:ext cx="7188200" cy="6858000"/>
          </a:xfrm>
          <a:prstGeom prst="rect">
            <a:avLst/>
          </a:prstGeom>
        </p:spPr>
      </p:pic>
      <p:sp>
        <p:nvSpPr>
          <p:cNvPr id="2" name="标题 1"/>
          <p:cNvSpPr>
            <a:spLocks noGrp="1"/>
          </p:cNvSpPr>
          <p:nvPr>
            <p:ph type="title" hasCustomPrompt="1"/>
            <p:custDataLst>
              <p:tags r:id="rId4"/>
            </p:custDataLst>
          </p:nvPr>
        </p:nvSpPr>
        <p:spPr>
          <a:xfrm>
            <a:off x="7306975" y="781052"/>
            <a:ext cx="3954729" cy="1378877"/>
          </a:xfrm>
        </p:spPr>
        <p:txBody>
          <a:bodyPr vert="horz" wrap="square" tIns="0" bIns="0" rtlCol="0" anchor="b" anchorCtr="0">
            <a:normAutofit lnSpcReduction="20000"/>
          </a:bodyPr>
          <a:lstStyle>
            <a:lvl1pPr marL="0" indent="0" algn="l">
              <a:buFont typeface="Arial" panose="020B0604020202020204" pitchFamily="34" charset="0"/>
              <a:buNone/>
              <a:defRPr lang="zh-CN" altLang="en-US" sz="6000" b="1" i="0" spc="430" dirty="0">
                <a:solidFill>
                  <a:schemeClr val="accent1"/>
                </a:solidFill>
                <a:latin typeface="+mj-ea"/>
                <a:ea typeface="+mj-ea"/>
                <a:cs typeface="+mn-cs"/>
              </a:defRPr>
            </a:lvl1pPr>
          </a:lstStyle>
          <a:p>
            <a:pPr marL="0" lvl="0"/>
            <a:r>
              <a:rPr lang="zh-CN" altLang="en-US" dirty="0"/>
              <a:t>标题</a:t>
            </a:r>
            <a:endParaRPr lang="zh-CN" altLang="en-US" dirty="0"/>
          </a:p>
        </p:txBody>
      </p:sp>
      <p:sp>
        <p:nvSpPr>
          <p:cNvPr id="7" name="日期占位符 3"/>
          <p:cNvSpPr>
            <a:spLocks noGrp="1"/>
          </p:cNvSpPr>
          <p:nvPr>
            <p:ph type="dt" sz="half" idx="10"/>
            <p:custDataLst>
              <p:tags r:id="rId5"/>
            </p:custDataLst>
          </p:nvPr>
        </p:nvSpPr>
        <p:spPr/>
        <p:txBody>
          <a:bodyPr wrap="square">
            <a:normAutofit/>
          </a:bodyPr>
          <a:lstStyle>
            <a:lvl1pPr>
              <a:defRPr>
                <a:solidFill>
                  <a:schemeClr val="lt1">
                    <a:lumMod val="100000"/>
                  </a:schemeClr>
                </a:solidFill>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cxnSp>
        <p:nvCxnSpPr>
          <p:cNvPr id="11" name="直接连接符 10"/>
          <p:cNvCxnSpPr/>
          <p:nvPr userDrawn="1">
            <p:custDataLst>
              <p:tags r:id="rId8"/>
            </p:custDataLst>
          </p:nvPr>
        </p:nvCxnSpPr>
        <p:spPr>
          <a:xfrm>
            <a:off x="7309357" y="2398322"/>
            <a:ext cx="394110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9"/>
            </p:custDataLst>
          </p:nvPr>
        </p:nvCxnSpPr>
        <p:spPr>
          <a:xfrm>
            <a:off x="7306976" y="2398322"/>
            <a:ext cx="504825" cy="0"/>
          </a:xfrm>
          <a:prstGeom prst="line">
            <a:avLst/>
          </a:prstGeom>
          <a:ln w="889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srcRect l="7812" t="6480" r="7188" b="8519"/>
          <a:stretch>
            <a:fillRect/>
          </a:stretch>
        </p:blipFill>
        <p:spPr>
          <a:xfrm>
            <a:off x="914400" y="514350"/>
            <a:ext cx="10363200" cy="5829300"/>
          </a:xfrm>
          <a:prstGeom prst="rect">
            <a:avLst/>
          </a:prstGeom>
        </p:spPr>
      </p:pic>
      <p:sp>
        <p:nvSpPr>
          <p:cNvPr id="2" name="标题 1"/>
          <p:cNvSpPr>
            <a:spLocks noGrp="1"/>
          </p:cNvSpPr>
          <p:nvPr>
            <p:ph type="title" hasCustomPrompt="1"/>
            <p:custDataLst>
              <p:tags r:id="rId4"/>
            </p:custDataLst>
          </p:nvPr>
        </p:nvSpPr>
        <p:spPr>
          <a:xfrm>
            <a:off x="4914550" y="1866900"/>
            <a:ext cx="5124449" cy="2844800"/>
          </a:xfrm>
          <a:noFill/>
          <a:ln>
            <a:noFill/>
          </a:ln>
        </p:spPr>
        <p:txBody>
          <a:bodyPr vert="horz" wrap="square" lIns="101600" tIns="38100" rIns="63500" bIns="38100" rtlCol="0" anchor="ctr" anchorCtr="0">
            <a:normAutofit/>
          </a:bodyPr>
          <a:lstStyle>
            <a:lvl1pPr marL="0" marR="0" indent="0" algn="l" fontAlgn="auto" hangingPunct="0">
              <a:lnSpc>
                <a:spcPct val="100000"/>
              </a:lnSpc>
              <a:spcBef>
                <a:spcPts val="0"/>
              </a:spcBef>
              <a:spcAft>
                <a:spcPts val="0"/>
              </a:spcAft>
              <a:buClrTx/>
              <a:buSzTx/>
              <a:buFont typeface="Arial" panose="020B0604020202020204" pitchFamily="34" charset="0"/>
              <a:buNone/>
              <a:defRPr kumimoji="0" lang="zh-CN" altLang="en-US" sz="5400" i="0" u="none" strike="noStrike" kern="0" cap="none" spc="0" normalizeH="0" baseline="0" noProof="1" dirty="0">
                <a:ln>
                  <a:noFill/>
                </a:ln>
                <a:solidFill>
                  <a:schemeClr val="lt1"/>
                </a:solidFill>
                <a:effectLst/>
                <a:uFillTx/>
                <a:latin typeface="+mj-ea"/>
                <a:ea typeface="+mj-ea"/>
              </a:defRPr>
            </a:lvl1pPr>
          </a:lstStyle>
          <a:p>
            <a:pPr marL="0" marR="0" lvl="0" fontAlgn="auto" hangingPunct="0">
              <a:spcBef>
                <a:spcPts val="0"/>
              </a:spcBef>
              <a:spcAft>
                <a:spcPts val="0"/>
              </a:spcAft>
              <a:buClrTx/>
              <a:buSzTx/>
              <a:buFontTx/>
            </a:pPr>
            <a:r>
              <a:rPr lang="zh-CN" altLang="en-US" dirty="0"/>
              <a:t>编辑母版标题</a:t>
            </a:r>
            <a:endParaRPr lang="zh-CN" altLang="en-US" dirty="0"/>
          </a:p>
        </p:txBody>
      </p:sp>
      <p:sp>
        <p:nvSpPr>
          <p:cNvPr id="8" name="节编号 3"/>
          <p:cNvSpPr>
            <a:spLocks noGrp="1"/>
          </p:cNvSpPr>
          <p:nvPr>
            <p:ph type="body" sz="quarter" idx="13" hasCustomPrompt="1"/>
            <p:custDataLst>
              <p:tags r:id="rId5"/>
            </p:custDataLst>
          </p:nvPr>
        </p:nvSpPr>
        <p:spPr>
          <a:xfrm>
            <a:off x="1339851" y="1866900"/>
            <a:ext cx="2826422" cy="2844800"/>
          </a:xfrm>
          <a:noFill/>
        </p:spPr>
        <p:txBody>
          <a:bodyPr wrap="square" lIns="0" tIns="0" rIns="0" bIns="0" rtlCol="0" anchor="ctr" anchorCtr="0">
            <a:normAutofit/>
          </a:bodyPr>
          <a:lstStyle>
            <a:lvl1pPr marL="0" indent="0" algn="r">
              <a:lnSpc>
                <a:spcPct val="100000"/>
              </a:lnSpc>
              <a:buFont typeface="Arial" panose="020B0604020202020204" pitchFamily="34" charset="0"/>
              <a:buNone/>
              <a:defRPr lang="zh-CN" altLang="en-US" sz="6600" dirty="0">
                <a:solidFill>
                  <a:schemeClr val="lt1"/>
                </a:solidFill>
                <a:uFillTx/>
                <a:latin typeface="+mj-ea"/>
                <a:ea typeface="+mj-ea"/>
                <a:cs typeface="汉仪屏黑 简" panose="00020600040101010101" charset="-122"/>
              </a:defRPr>
            </a:lvl1pPr>
          </a:lstStyle>
          <a:p>
            <a:pPr marL="0" lvl="0" algn="r"/>
            <a:r>
              <a:rPr lang="zh-CN" altLang="en-US" dirty="0"/>
              <a:t>编号</a:t>
            </a:r>
            <a:endParaRPr lang="zh-CN" altLang="en-US" dirty="0"/>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4800" y="1231900"/>
            <a:ext cx="5181600" cy="49457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313200" y="1231900"/>
            <a:ext cx="5181600" cy="49457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4800" y="1246687"/>
            <a:ext cx="5157787"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4800" y="1892300"/>
            <a:ext cx="5157787" cy="4297363"/>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311612" y="1246687"/>
            <a:ext cx="5183188"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311612" y="1892300"/>
            <a:ext cx="5183188" cy="4297363"/>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标题 9"/>
          <p:cNvSpPr>
            <a:spLocks noGrp="1"/>
          </p:cNvSpPr>
          <p:nvPr>
            <p:ph type="title"/>
            <p:custDataLst>
              <p:tags r:id="rId6"/>
            </p:custDataLst>
          </p:nvPr>
        </p:nvSpPr>
        <p:spPr>
          <a:xfrm>
            <a:off x="694800" y="360000"/>
            <a:ext cx="10800000" cy="720000"/>
          </a:xfrm>
        </p:spPr>
        <p:txBody>
          <a:bodyPr/>
          <a:lstStyle/>
          <a:p>
            <a:r>
              <a:rPr lang="zh-CN" altLang="en-US"/>
              <a:t>单击此处编辑母版标题样式</a:t>
            </a:r>
            <a:endParaRPr lang="zh-CN" altLang="en-US"/>
          </a:p>
        </p:txBody>
      </p:sp>
      <p:sp>
        <p:nvSpPr>
          <p:cNvPr id="11" name="日期占位符 10"/>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8"/>
            </p:custDataLst>
          </p:nvPr>
        </p:nvSpPr>
        <p:spPr/>
        <p:txBody>
          <a:bodyPr/>
          <a:lstStyle/>
          <a:p>
            <a:endParaRPr lang="zh-CN" alt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325" y="360000"/>
            <a:ext cx="10801350" cy="58176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325" y="1231900"/>
            <a:ext cx="10801350" cy="576000"/>
          </a:xfrm>
        </p:spPr>
        <p:txBody>
          <a:bodyPr wrap="square" anchor="t">
            <a:normAutofit/>
          </a:bodyPr>
          <a:lstStyle>
            <a:lvl1pPr marL="0" indent="0">
              <a:buNone/>
              <a:defRPr sz="24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12" name="图片 11"/>
          <p:cNvPicPr/>
          <p:nvPr userDrawn="1">
            <p:custDataLst>
              <p:tags r:id="rId2"/>
            </p:custDataLst>
          </p:nvPr>
        </p:nvPicPr>
        <p:blipFill>
          <a:blip r:embed="rId3"/>
          <a:stretch>
            <a:fillRect/>
          </a:stretch>
        </p:blipFill>
        <p:spPr>
          <a:xfrm>
            <a:off x="1200" y="0"/>
            <a:ext cx="12189600" cy="6858000"/>
          </a:xfrm>
          <a:prstGeom prst="rect">
            <a:avLst/>
          </a:prstGeom>
        </p:spPr>
      </p:pic>
      <p:sp>
        <p:nvSpPr>
          <p:cNvPr id="2" name="标题 1"/>
          <p:cNvSpPr>
            <a:spLocks noGrp="1"/>
          </p:cNvSpPr>
          <p:nvPr>
            <p:ph type="ctrTitle" hasCustomPrompt="1"/>
            <p:custDataLst>
              <p:tags r:id="rId4"/>
            </p:custDataLst>
          </p:nvPr>
        </p:nvSpPr>
        <p:spPr>
          <a:xfrm>
            <a:off x="695324" y="1231900"/>
            <a:ext cx="6379200" cy="2743200"/>
          </a:xfrm>
        </p:spPr>
        <p:txBody>
          <a:bodyPr wrap="square" anchor="b">
            <a:normAutofit/>
          </a:bodyPr>
          <a:lstStyle>
            <a:lvl1pPr algn="l">
              <a:lnSpc>
                <a:spcPct val="100000"/>
              </a:lnSpc>
              <a:defRPr sz="6000">
                <a:solidFill>
                  <a:schemeClr val="tx1">
                    <a:lumMod val="85000"/>
                    <a:lumOff val="15000"/>
                  </a:schemeClr>
                </a:solidFill>
                <a:latin typeface="+mj-ea"/>
                <a:ea typeface="+mj-ea"/>
              </a:defRPr>
            </a:lvl1pPr>
          </a:lstStyle>
          <a:p>
            <a:r>
              <a:rPr lang="zh-CN" altLang="en-US" dirty="0"/>
              <a:t>单击编辑母版标题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cxnSp>
        <p:nvCxnSpPr>
          <p:cNvPr id="7" name="直接连接符 6"/>
          <p:cNvCxnSpPr/>
          <p:nvPr userDrawn="1">
            <p:custDataLst>
              <p:tags r:id="rId8"/>
            </p:custDataLst>
          </p:nvPr>
        </p:nvCxnSpPr>
        <p:spPr>
          <a:xfrm>
            <a:off x="695325" y="4736777"/>
            <a:ext cx="84220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325" y="1231900"/>
            <a:ext cx="10799475" cy="49457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325"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16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0.xml"/><Relationship Id="rId1" Type="http://schemas.openxmlformats.org/officeDocument/2006/relationships/tags" Target="../tags/tag129.xml"/></Relationships>
</file>

<file path=ppt/slides/_rels/slide10.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6" Type="http://schemas.openxmlformats.org/officeDocument/2006/relationships/notesSlide" Target="../notesSlides/notesSlide5.xml"/><Relationship Id="rId15" Type="http://schemas.openxmlformats.org/officeDocument/2006/relationships/slideLayout" Target="../slideLayouts/slideLayout18.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12.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image" Target="../media/image16.jpeg"/><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image" Target="../media/image15.jpeg"/><Relationship Id="rId3" Type="http://schemas.openxmlformats.org/officeDocument/2006/relationships/tags" Target="../tags/tag230.xml"/><Relationship Id="rId22" Type="http://schemas.openxmlformats.org/officeDocument/2006/relationships/notesSlide" Target="../notesSlides/notesSlide6.xml"/><Relationship Id="rId21" Type="http://schemas.openxmlformats.org/officeDocument/2006/relationships/slideLayout" Target="../slideLayouts/slideLayout18.xml"/><Relationship Id="rId20" Type="http://schemas.openxmlformats.org/officeDocument/2006/relationships/tags" Target="../tags/tag244.xml"/><Relationship Id="rId2" Type="http://schemas.openxmlformats.org/officeDocument/2006/relationships/tags" Target="../tags/tag229.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image" Target="../media/image17.jpeg"/><Relationship Id="rId15" Type="http://schemas.openxmlformats.org/officeDocument/2006/relationships/tags" Target="../tags/tag24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tags" Target="../tags/tag228.xml"/></Relationships>
</file>

<file path=ppt/slides/_rels/slide13.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image" Target="../media/image18.jpeg"/><Relationship Id="rId2" Type="http://schemas.openxmlformats.org/officeDocument/2006/relationships/tags" Target="../tags/tag246.xml"/><Relationship Id="rId15" Type="http://schemas.openxmlformats.org/officeDocument/2006/relationships/notesSlide" Target="../notesSlides/notesSlide7.xml"/><Relationship Id="rId14" Type="http://schemas.openxmlformats.org/officeDocument/2006/relationships/slideLayout" Target="../slideLayouts/slideLayout18.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5.xml"/></Relationships>
</file>

<file path=ppt/slides/_rels/slide14.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image" Target="../media/image19.jpeg"/><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1" Type="http://schemas.openxmlformats.org/officeDocument/2006/relationships/slideLayout" Target="../slideLayouts/slideLayout18.xml"/><Relationship Id="rId20" Type="http://schemas.openxmlformats.org/officeDocument/2006/relationships/tags" Target="../tags/tag273.xml"/><Relationship Id="rId2" Type="http://schemas.openxmlformats.org/officeDocument/2006/relationships/tags" Target="../tags/tag258.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image" Target="../media/image21.jpeg"/><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image" Target="../media/image20.jpeg"/><Relationship Id="rId10" Type="http://schemas.openxmlformats.org/officeDocument/2006/relationships/tags" Target="../tags/tag265.xml"/><Relationship Id="rId1" Type="http://schemas.openxmlformats.org/officeDocument/2006/relationships/tags" Target="../tags/tag25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16.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image" Target="../media/image23.jpeg"/><Relationship Id="rId2" Type="http://schemas.openxmlformats.org/officeDocument/2006/relationships/image" Target="../media/image22.jpeg"/><Relationship Id="rId14" Type="http://schemas.openxmlformats.org/officeDocument/2006/relationships/notesSlide" Target="../notesSlides/notesSlide8.xml"/><Relationship Id="rId13" Type="http://schemas.openxmlformats.org/officeDocument/2006/relationships/slideLayout" Target="../slideLayouts/slideLayout18.xml"/><Relationship Id="rId12" Type="http://schemas.openxmlformats.org/officeDocument/2006/relationships/tags" Target="../tags/tag286.xml"/><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tags" Target="../tags/tag277.xml"/></Relationships>
</file>

<file path=ppt/slides/_rels/slide17.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image" Target="../media/image26.jpeg"/><Relationship Id="rId6" Type="http://schemas.openxmlformats.org/officeDocument/2006/relationships/tags" Target="../tags/tag290.xml"/><Relationship Id="rId5" Type="http://schemas.openxmlformats.org/officeDocument/2006/relationships/image" Target="../media/image25.jpeg"/><Relationship Id="rId4" Type="http://schemas.openxmlformats.org/officeDocument/2006/relationships/tags" Target="../tags/tag289.xml"/><Relationship Id="rId3" Type="http://schemas.openxmlformats.org/officeDocument/2006/relationships/image" Target="../media/image24.jpeg"/><Relationship Id="rId2" Type="http://schemas.openxmlformats.org/officeDocument/2006/relationships/tags" Target="../tags/tag288.xml"/><Relationship Id="rId19" Type="http://schemas.openxmlformats.org/officeDocument/2006/relationships/notesSlide" Target="../notesSlides/notesSlide9.xml"/><Relationship Id="rId18" Type="http://schemas.openxmlformats.org/officeDocument/2006/relationships/slideLayout" Target="../slideLayouts/slideLayout18.xml"/><Relationship Id="rId17" Type="http://schemas.openxmlformats.org/officeDocument/2006/relationships/tags" Target="../tags/tag300.xml"/><Relationship Id="rId16" Type="http://schemas.openxmlformats.org/officeDocument/2006/relationships/tags" Target="../tags/tag299.xml"/><Relationship Id="rId15" Type="http://schemas.openxmlformats.org/officeDocument/2006/relationships/tags" Target="../tags/tag298.xml"/><Relationship Id="rId14" Type="http://schemas.openxmlformats.org/officeDocument/2006/relationships/tags" Target="../tags/tag297.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7.xml"/></Relationships>
</file>

<file path=ppt/slides/_rels/slide18.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9" Type="http://schemas.openxmlformats.org/officeDocument/2006/relationships/notesSlide" Target="../notesSlides/notesSlide10.xml"/><Relationship Id="rId18" Type="http://schemas.openxmlformats.org/officeDocument/2006/relationships/slideLayout" Target="../slideLayouts/slideLayout18.xml"/><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s>
</file>

<file path=ppt/slides/_rels/slide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5" Type="http://schemas.openxmlformats.org/officeDocument/2006/relationships/slideLayout" Target="../slideLayouts/slideLayout14.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20.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image" Target="../media/image29.jpeg"/><Relationship Id="rId6" Type="http://schemas.openxmlformats.org/officeDocument/2006/relationships/tags" Target="../tags/tag324.xml"/><Relationship Id="rId5" Type="http://schemas.openxmlformats.org/officeDocument/2006/relationships/image" Target="../media/image28.jpeg"/><Relationship Id="rId4" Type="http://schemas.openxmlformats.org/officeDocument/2006/relationships/tags" Target="../tags/tag323.xml"/><Relationship Id="rId3" Type="http://schemas.openxmlformats.org/officeDocument/2006/relationships/image" Target="../media/image27.jpeg"/><Relationship Id="rId21" Type="http://schemas.openxmlformats.org/officeDocument/2006/relationships/slideLayout" Target="../slideLayouts/slideLayout18.xml"/><Relationship Id="rId20" Type="http://schemas.openxmlformats.org/officeDocument/2006/relationships/tags" Target="../tags/tag337.xml"/><Relationship Id="rId2" Type="http://schemas.openxmlformats.org/officeDocument/2006/relationships/tags" Target="../tags/tag322.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21.xml"/></Relationships>
</file>

<file path=ppt/slides/_rels/slide21.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image" Target="../media/image30.jpeg"/><Relationship Id="rId2" Type="http://schemas.openxmlformats.org/officeDocument/2006/relationships/tags" Target="../tags/tag339.xml"/><Relationship Id="rId15" Type="http://schemas.openxmlformats.org/officeDocument/2006/relationships/notesSlide" Target="../notesSlides/notesSlide11.xml"/><Relationship Id="rId14" Type="http://schemas.openxmlformats.org/officeDocument/2006/relationships/slideLayout" Target="../slideLayouts/slideLayout18.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tags" Target="../tags/tag338.xml"/></Relationships>
</file>

<file path=ppt/slides/_rels/slide22.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image" Target="../media/image33.jpeg"/><Relationship Id="rId6" Type="http://schemas.openxmlformats.org/officeDocument/2006/relationships/tags" Target="../tags/tag353.xml"/><Relationship Id="rId5" Type="http://schemas.openxmlformats.org/officeDocument/2006/relationships/image" Target="../media/image32.jpeg"/><Relationship Id="rId4" Type="http://schemas.openxmlformats.org/officeDocument/2006/relationships/tags" Target="../tags/tag352.xml"/><Relationship Id="rId3" Type="http://schemas.openxmlformats.org/officeDocument/2006/relationships/image" Target="../media/image31.jpeg"/><Relationship Id="rId2" Type="http://schemas.openxmlformats.org/officeDocument/2006/relationships/tags" Target="../tags/tag351.xml"/><Relationship Id="rId16" Type="http://schemas.openxmlformats.org/officeDocument/2006/relationships/notesSlide" Target="../notesSlides/notesSlide12.xml"/><Relationship Id="rId15" Type="http://schemas.openxmlformats.org/officeDocument/2006/relationships/slideLayout" Target="../slideLayouts/slideLayout18.xml"/><Relationship Id="rId14" Type="http://schemas.openxmlformats.org/officeDocument/2006/relationships/tags" Target="../tags/tag360.xml"/><Relationship Id="rId13" Type="http://schemas.openxmlformats.org/officeDocument/2006/relationships/tags" Target="../tags/tag359.xml"/><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tags" Target="../tags/tag350.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s>
</file>

<file path=ppt/slides/_rels/slide24.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tags" Target="../tags/tag368.xml"/><Relationship Id="rId6" Type="http://schemas.openxmlformats.org/officeDocument/2006/relationships/image" Target="../media/image35.jpeg"/><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image" Target="../media/image34.png"/><Relationship Id="rId26" Type="http://schemas.openxmlformats.org/officeDocument/2006/relationships/slideLayout" Target="../slideLayouts/slideLayout18.xml"/><Relationship Id="rId25" Type="http://schemas.openxmlformats.org/officeDocument/2006/relationships/tags" Target="../tags/tag380.xml"/><Relationship Id="rId24" Type="http://schemas.openxmlformats.org/officeDocument/2006/relationships/image" Target="../media/image41.svg"/><Relationship Id="rId23" Type="http://schemas.openxmlformats.org/officeDocument/2006/relationships/image" Target="../media/image40.png"/><Relationship Id="rId22" Type="http://schemas.openxmlformats.org/officeDocument/2006/relationships/tags" Target="../tags/tag379.xml"/><Relationship Id="rId21" Type="http://schemas.openxmlformats.org/officeDocument/2006/relationships/image" Target="../media/image39.svg"/><Relationship Id="rId20" Type="http://schemas.openxmlformats.org/officeDocument/2006/relationships/image" Target="../media/image38.png"/><Relationship Id="rId2" Type="http://schemas.openxmlformats.org/officeDocument/2006/relationships/tags" Target="../tags/tag365.xml"/><Relationship Id="rId19" Type="http://schemas.openxmlformats.org/officeDocument/2006/relationships/tags" Target="../tags/tag378.xml"/><Relationship Id="rId18" Type="http://schemas.openxmlformats.org/officeDocument/2006/relationships/image" Target="../media/image37.svg"/><Relationship Id="rId17" Type="http://schemas.openxmlformats.org/officeDocument/2006/relationships/image" Target="../media/image36.png"/><Relationship Id="rId16" Type="http://schemas.openxmlformats.org/officeDocument/2006/relationships/tags" Target="../tags/tag377.xml"/><Relationship Id="rId15" Type="http://schemas.openxmlformats.org/officeDocument/2006/relationships/tags" Target="../tags/tag376.xml"/><Relationship Id="rId14" Type="http://schemas.openxmlformats.org/officeDocument/2006/relationships/tags" Target="../tags/tag375.xml"/><Relationship Id="rId13" Type="http://schemas.openxmlformats.org/officeDocument/2006/relationships/tags" Target="../tags/tag374.xml"/><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tags" Target="../tags/tag364.xml"/></Relationships>
</file>

<file path=ppt/slides/_rels/slide25.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image" Target="../media/image42.jpeg"/><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6" Type="http://schemas.openxmlformats.org/officeDocument/2006/relationships/notesSlide" Target="../notesSlides/notesSlide13.xml"/><Relationship Id="rId15" Type="http://schemas.openxmlformats.org/officeDocument/2006/relationships/slideLayout" Target="../slideLayouts/slideLayout18.xml"/><Relationship Id="rId14" Type="http://schemas.openxmlformats.org/officeDocument/2006/relationships/tags" Target="../tags/tag391.xml"/><Relationship Id="rId13" Type="http://schemas.openxmlformats.org/officeDocument/2006/relationships/image" Target="../media/image44.jpeg"/><Relationship Id="rId12" Type="http://schemas.openxmlformats.org/officeDocument/2006/relationships/tags" Target="../tags/tag390.xml"/><Relationship Id="rId11" Type="http://schemas.openxmlformats.org/officeDocument/2006/relationships/image" Target="../media/image43.jpeg"/><Relationship Id="rId10" Type="http://schemas.openxmlformats.org/officeDocument/2006/relationships/tags" Target="../tags/tag389.xml"/><Relationship Id="rId1" Type="http://schemas.openxmlformats.org/officeDocument/2006/relationships/tags" Target="../tags/tag381.xml"/></Relationships>
</file>

<file path=ppt/slides/_rels/slide26.xml.rels><?xml version="1.0" encoding="UTF-8" standalone="yes"?>
<Relationships xmlns="http://schemas.openxmlformats.org/package/2006/relationships"><Relationship Id="rId9" Type="http://schemas.openxmlformats.org/officeDocument/2006/relationships/tags" Target="../tags/tag400.xml"/><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tags" Target="../tags/tag395.xml"/><Relationship Id="rId3" Type="http://schemas.openxmlformats.org/officeDocument/2006/relationships/tags" Target="../tags/tag394.xml"/><Relationship Id="rId2" Type="http://schemas.openxmlformats.org/officeDocument/2006/relationships/tags" Target="../tags/tag393.xml"/><Relationship Id="rId16" Type="http://schemas.openxmlformats.org/officeDocument/2006/relationships/notesSlide" Target="../notesSlides/notesSlide14.xml"/><Relationship Id="rId15" Type="http://schemas.openxmlformats.org/officeDocument/2006/relationships/slideLayout" Target="../slideLayouts/slideLayout18.xml"/><Relationship Id="rId14" Type="http://schemas.openxmlformats.org/officeDocument/2006/relationships/tags" Target="../tags/tag405.xml"/><Relationship Id="rId13" Type="http://schemas.openxmlformats.org/officeDocument/2006/relationships/tags" Target="../tags/tag404.xml"/><Relationship Id="rId12" Type="http://schemas.openxmlformats.org/officeDocument/2006/relationships/tags" Target="../tags/tag403.xml"/><Relationship Id="rId11" Type="http://schemas.openxmlformats.org/officeDocument/2006/relationships/tags" Target="../tags/tag402.xml"/><Relationship Id="rId10" Type="http://schemas.openxmlformats.org/officeDocument/2006/relationships/tags" Target="../tags/tag401.xml"/><Relationship Id="rId1" Type="http://schemas.openxmlformats.org/officeDocument/2006/relationships/tags" Target="../tags/tag39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07.xml"/><Relationship Id="rId1" Type="http://schemas.openxmlformats.org/officeDocument/2006/relationships/tags" Target="../tags/tag40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4.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image" Target="../media/image4.jpeg"/><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6" Type="http://schemas.openxmlformats.org/officeDocument/2006/relationships/notesSlide" Target="../notesSlides/notesSlide1.xml"/><Relationship Id="rId15" Type="http://schemas.openxmlformats.org/officeDocument/2006/relationships/slideLayout" Target="../slideLayouts/slideLayout18.xml"/><Relationship Id="rId14" Type="http://schemas.openxmlformats.org/officeDocument/2006/relationships/tags" Target="../tags/tag158.xml"/><Relationship Id="rId13" Type="http://schemas.openxmlformats.org/officeDocument/2006/relationships/image" Target="../media/image6.jpeg"/><Relationship Id="rId12" Type="http://schemas.openxmlformats.org/officeDocument/2006/relationships/tags" Target="../tags/tag157.xml"/><Relationship Id="rId11" Type="http://schemas.openxmlformats.org/officeDocument/2006/relationships/image" Target="../media/image5.jpeg"/><Relationship Id="rId10" Type="http://schemas.openxmlformats.org/officeDocument/2006/relationships/tags" Target="../tags/tag156.xml"/><Relationship Id="rId1" Type="http://schemas.openxmlformats.org/officeDocument/2006/relationships/tags" Target="../tags/tag148.xml"/></Relationships>
</file>

<file path=ppt/slides/_rels/slide5.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7.jpeg"/><Relationship Id="rId3" Type="http://schemas.openxmlformats.org/officeDocument/2006/relationships/tags" Target="../tags/tag161.xml"/><Relationship Id="rId2" Type="http://schemas.openxmlformats.org/officeDocument/2006/relationships/tags" Target="../tags/tag160.xml"/><Relationship Id="rId13" Type="http://schemas.openxmlformats.org/officeDocument/2006/relationships/slideLayout" Target="../slideLayouts/slideLayout18.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9.xml"/></Relationships>
</file>

<file path=ppt/slides/_rels/slide6.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image" Target="../media/image8.jpeg"/><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9" Type="http://schemas.openxmlformats.org/officeDocument/2006/relationships/notesSlide" Target="../notesSlides/notesSlide2.xml"/><Relationship Id="rId18" Type="http://schemas.openxmlformats.org/officeDocument/2006/relationships/slideLayout" Target="../slideLayouts/slideLayout18.xml"/><Relationship Id="rId17" Type="http://schemas.openxmlformats.org/officeDocument/2006/relationships/tags" Target="../tags/tag183.xml"/><Relationship Id="rId16" Type="http://schemas.openxmlformats.org/officeDocument/2006/relationships/image" Target="../media/image10.jpeg"/><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image" Target="../media/image9.jpeg"/><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8.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image" Target="../media/image11.jpeg"/><Relationship Id="rId13" Type="http://schemas.openxmlformats.org/officeDocument/2006/relationships/notesSlide" Target="../notesSlides/notesSlide3.xml"/><Relationship Id="rId12" Type="http://schemas.openxmlformats.org/officeDocument/2006/relationships/slideLayout" Target="../slideLayouts/slideLayout18.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7.xml"/></Relationships>
</file>

<file path=ppt/slides/_rels/slide9.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9" Type="http://schemas.openxmlformats.org/officeDocument/2006/relationships/notesSlide" Target="../notesSlides/notesSlide4.xml"/><Relationship Id="rId18" Type="http://schemas.openxmlformats.org/officeDocument/2006/relationships/slideLayout" Target="../slideLayouts/slideLayout18.xml"/><Relationship Id="rId17" Type="http://schemas.openxmlformats.org/officeDocument/2006/relationships/tags" Target="../tags/tag210.xml"/><Relationship Id="rId16" Type="http://schemas.openxmlformats.org/officeDocument/2006/relationships/image" Target="../media/image14.jpeg"/><Relationship Id="rId15" Type="http://schemas.openxmlformats.org/officeDocument/2006/relationships/tags" Target="../tags/tag209.xml"/><Relationship Id="rId14" Type="http://schemas.openxmlformats.org/officeDocument/2006/relationships/image" Target="../media/image13.jpeg"/><Relationship Id="rId13" Type="http://schemas.openxmlformats.org/officeDocument/2006/relationships/tags" Target="../tags/tag208.xml"/><Relationship Id="rId12" Type="http://schemas.openxmlformats.org/officeDocument/2006/relationships/image" Target="../media/image12.jpeg"/><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tags" Target="../tags/tag1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95325" y="1231900"/>
            <a:ext cx="6378574" cy="2742853"/>
          </a:xfrm>
        </p:spPr>
        <p:txBody>
          <a:bodyPr/>
          <a:lstStyle/>
          <a:p>
            <a:r>
              <a:rPr lang="zh-CN" altLang="en-US" dirty="0"/>
              <a:t>机器学习入门</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6000" y="394405"/>
            <a:ext cx="10800000" cy="792000"/>
          </a:xfrm>
        </p:spPr>
        <p:txBody>
          <a:bodyPr lIns="0" tIns="0" rIns="0" bIns="0" anchor="b" anchorCtr="0">
            <a:normAutofit/>
          </a:bodyPr>
          <a:lstStyle/>
          <a:p>
            <a:r>
              <a:rPr lang="zh-CN" altLang="en-US" sz="3400" dirty="0">
                <a:solidFill>
                  <a:schemeClr val="tx1"/>
                </a:solidFill>
              </a:rPr>
              <a:t>评估机器学习模型</a:t>
            </a:r>
            <a:endParaRPr lang="zh-CN" altLang="en-US" sz="3400" dirty="0">
              <a:solidFill>
                <a:schemeClr val="tx1"/>
              </a:solidFill>
            </a:endParaRPr>
          </a:p>
        </p:txBody>
      </p:sp>
      <p:sp>
        <p:nvSpPr>
          <p:cNvPr id="5" name="Rectangle 14_#color-804&amp;11266"/>
          <p:cNvSpPr/>
          <p:nvPr>
            <p:custDataLst>
              <p:tags r:id="rId2"/>
            </p:custDataLst>
          </p:nvPr>
        </p:nvSpPr>
        <p:spPr>
          <a:xfrm>
            <a:off x="697116" y="2179320"/>
            <a:ext cx="3348000" cy="3374136"/>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6" name="Rectangle 14_#color-804&amp;11267"/>
          <p:cNvSpPr/>
          <p:nvPr>
            <p:custDataLst>
              <p:tags r:id="rId3"/>
            </p:custDataLst>
          </p:nvPr>
        </p:nvSpPr>
        <p:spPr>
          <a:xfrm>
            <a:off x="8148206" y="2188210"/>
            <a:ext cx="3348000" cy="3355848"/>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13" name="Rectangle 14_#color_$accent1_$accent2-804&amp;11259"/>
          <p:cNvSpPr/>
          <p:nvPr>
            <p:custDataLst>
              <p:tags r:id="rId4"/>
            </p:custDataLst>
          </p:nvPr>
        </p:nvSpPr>
        <p:spPr>
          <a:xfrm>
            <a:off x="4422661" y="1950085"/>
            <a:ext cx="3347720" cy="3831590"/>
          </a:xfrm>
          <a:prstGeom prst="roundRect">
            <a:avLst>
              <a:gd name="adj" fmla="val 9484"/>
            </a:avLst>
          </a:prstGeom>
          <a:gradFill>
            <a:gsLst>
              <a:gs pos="0">
                <a:schemeClr val="accent1">
                  <a:lumMod val="75000"/>
                </a:schemeClr>
              </a:gs>
              <a:gs pos="100000">
                <a:schemeClr val="accent1"/>
              </a:gs>
            </a:gsLst>
            <a:lin ang="21206433" scaled="0"/>
          </a:gradFill>
          <a:ln w="3175" cap="flat" cmpd="sng" algn="ctr">
            <a:solidFill>
              <a:schemeClr val="accent1">
                <a:lumMod val="75000"/>
                <a:alpha val="20000"/>
              </a:schemeClr>
            </a:solidFill>
            <a:prstDash val="solid"/>
            <a:miter lim="800000"/>
            <a:headEnd type="none" w="med" len="med"/>
            <a:tailEnd type="none" w="med" len="med"/>
          </a:ln>
          <a:effectLst>
            <a:outerShdw blurRad="508000" dist="101600" dir="5399998" algn="ctr"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a:p>
            <a:endParaRPr lang="zh-CN" altLang="en-US"/>
          </a:p>
        </p:txBody>
      </p:sp>
      <p:sp>
        <p:nvSpPr>
          <p:cNvPr id="14" name="Rectangle 41749_#color_$accent1_$accent2-804&amp;11269"/>
          <p:cNvSpPr/>
          <p:nvPr>
            <p:custDataLst>
              <p:tags r:id="rId5"/>
            </p:custDataLst>
          </p:nvPr>
        </p:nvSpPr>
        <p:spPr>
          <a:xfrm>
            <a:off x="862509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计算效率</a:t>
            </a:r>
            <a:endParaRPr lang="zh-CN" altLang="zh-CN" sz="2400" b="1">
              <a:solidFill>
                <a:srgbClr val="FFFFFF"/>
              </a:solidFill>
              <a:latin typeface="+mn-ea"/>
              <a:cs typeface="+mn-ea"/>
              <a:sym typeface="+mn-ea"/>
            </a:endParaRPr>
          </a:p>
        </p:txBody>
      </p:sp>
      <p:sp>
        <p:nvSpPr>
          <p:cNvPr id="15" name="Rectangle 41748_#color_$accent1_$accent2-804&amp;11268"/>
          <p:cNvSpPr/>
          <p:nvPr>
            <p:custDataLst>
              <p:tags r:id="rId6"/>
            </p:custDataLst>
          </p:nvPr>
        </p:nvSpPr>
        <p:spPr>
          <a:xfrm>
            <a:off x="1174001" y="2988945"/>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准确率</a:t>
            </a:r>
            <a:endParaRPr lang="zh-CN" altLang="zh-CN" sz="2400" b="1">
              <a:solidFill>
                <a:srgbClr val="FFFFFF"/>
              </a:solidFill>
              <a:latin typeface="+mn-ea"/>
              <a:cs typeface="+mn-ea"/>
              <a:sym typeface="+mn-ea"/>
            </a:endParaRPr>
          </a:p>
        </p:txBody>
      </p:sp>
      <p:sp>
        <p:nvSpPr>
          <p:cNvPr id="16" name="矩形 15"/>
          <p:cNvSpPr/>
          <p:nvPr>
            <p:custDataLst>
              <p:tags r:id="rId7"/>
            </p:custDataLst>
          </p:nvPr>
        </p:nvSpPr>
        <p:spPr>
          <a:xfrm>
            <a:off x="2125866"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dirty="0">
                <a:solidFill>
                  <a:schemeClr val="accent1">
                    <a:lumMod val="40000"/>
                    <a:lumOff val="60000"/>
                  </a:schemeClr>
                </a:solidFill>
                <a:latin typeface="+mn-ea"/>
                <a:cs typeface="+mn-ea"/>
                <a:sym typeface="+mn-ea"/>
              </a:rPr>
              <a:t>01</a:t>
            </a:r>
            <a:endParaRPr lang="en-US" altLang="zh-CN" sz="2400" b="1" dirty="0">
              <a:solidFill>
                <a:schemeClr val="accent1">
                  <a:lumMod val="40000"/>
                  <a:lumOff val="60000"/>
                </a:schemeClr>
              </a:solidFill>
              <a:latin typeface="+mn-ea"/>
              <a:cs typeface="+mn-ea"/>
              <a:sym typeface="+mn-ea"/>
            </a:endParaRPr>
          </a:p>
        </p:txBody>
      </p:sp>
      <p:sp>
        <p:nvSpPr>
          <p:cNvPr id="17" name="矩形 16"/>
          <p:cNvSpPr/>
          <p:nvPr>
            <p:custDataLst>
              <p:tags r:id="rId8"/>
            </p:custDataLst>
          </p:nvPr>
        </p:nvSpPr>
        <p:spPr>
          <a:xfrm>
            <a:off x="9577591"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03</a:t>
            </a:r>
            <a:endParaRPr lang="en-US" altLang="zh-CN" sz="2400" b="1">
              <a:solidFill>
                <a:schemeClr val="accent1">
                  <a:lumMod val="40000"/>
                  <a:lumOff val="60000"/>
                </a:schemeClr>
              </a:solidFill>
              <a:latin typeface="+mn-ea"/>
              <a:cs typeface="+mn-ea"/>
              <a:sym typeface="+mn-ea"/>
            </a:endParaRPr>
          </a:p>
        </p:txBody>
      </p:sp>
      <p:sp>
        <p:nvSpPr>
          <p:cNvPr id="18" name="矩形 17"/>
          <p:cNvSpPr/>
          <p:nvPr>
            <p:custDataLst>
              <p:tags r:id="rId9"/>
            </p:custDataLst>
          </p:nvPr>
        </p:nvSpPr>
        <p:spPr>
          <a:xfrm>
            <a:off x="8494281" y="3881755"/>
            <a:ext cx="2656703"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评估模型的计算效率，包括训练时间和预测时间，以适应实际应用场景。</a:t>
            </a:r>
            <a:endParaRPr lang="zh-CN" altLang="en-US" sz="1400">
              <a:solidFill>
                <a:schemeClr val="dk1">
                  <a:lumMod val="85000"/>
                  <a:lumOff val="15000"/>
                </a:schemeClr>
              </a:solidFill>
              <a:latin typeface="+mn-ea"/>
              <a:cs typeface="+mn-ea"/>
              <a:sym typeface="+mn-ea"/>
            </a:endParaRPr>
          </a:p>
        </p:txBody>
      </p:sp>
      <p:sp>
        <p:nvSpPr>
          <p:cNvPr id="19" name="矩形 18"/>
          <p:cNvSpPr/>
          <p:nvPr>
            <p:custDataLst>
              <p:tags r:id="rId10"/>
            </p:custDataLst>
          </p:nvPr>
        </p:nvSpPr>
        <p:spPr>
          <a:xfrm>
            <a:off x="1042556"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评估模型预测结果的准确性，通常使用准确率、召回率、F1分数等指标。</a:t>
            </a:r>
            <a:endParaRPr lang="zh-CN" altLang="en-US" sz="1400">
              <a:solidFill>
                <a:schemeClr val="dk1">
                  <a:lumMod val="85000"/>
                  <a:lumOff val="15000"/>
                </a:schemeClr>
              </a:solidFill>
              <a:latin typeface="+mn-ea"/>
              <a:cs typeface="+mn-ea"/>
              <a:sym typeface="+mn-ea"/>
            </a:endParaRPr>
          </a:p>
        </p:txBody>
      </p:sp>
      <p:sp>
        <p:nvSpPr>
          <p:cNvPr id="22" name="矩形 21"/>
          <p:cNvSpPr/>
          <p:nvPr>
            <p:custDataLst>
              <p:tags r:id="rId11"/>
            </p:custDataLst>
          </p:nvPr>
        </p:nvSpPr>
        <p:spPr>
          <a:xfrm>
            <a:off x="5851411" y="2383790"/>
            <a:ext cx="490220" cy="450215"/>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02</a:t>
            </a:r>
            <a:endParaRPr lang="en-US" altLang="zh-CN" sz="2400" b="1">
              <a:solidFill>
                <a:schemeClr val="accent1">
                  <a:lumMod val="40000"/>
                  <a:lumOff val="60000"/>
                </a:schemeClr>
              </a:solidFill>
              <a:latin typeface="+mn-ea"/>
              <a:cs typeface="+mn-ea"/>
              <a:sym typeface="+mn-ea"/>
            </a:endParaRPr>
          </a:p>
        </p:txBody>
      </p:sp>
      <p:sp>
        <p:nvSpPr>
          <p:cNvPr id="24" name="矩形 23"/>
          <p:cNvSpPr/>
          <p:nvPr>
            <p:custDataLst>
              <p:tags r:id="rId12"/>
            </p:custDataLst>
          </p:nvPr>
        </p:nvSpPr>
        <p:spPr>
          <a:xfrm>
            <a:off x="4768101"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lt1">
                    <a:lumMod val="100000"/>
                  </a:schemeClr>
                </a:solidFill>
                <a:latin typeface="+mn-ea"/>
                <a:cs typeface="+mn-ea"/>
                <a:sym typeface="+mn-ea"/>
              </a:rPr>
              <a:t>评估模型在不同数据集上的泛化能力，避免过拟合和欠拟合。</a:t>
            </a:r>
            <a:endParaRPr lang="zh-CN" altLang="en-US" sz="1400" dirty="0">
              <a:solidFill>
                <a:schemeClr val="lt1">
                  <a:lumMod val="100000"/>
                </a:schemeClr>
              </a:solidFill>
              <a:latin typeface="+mn-ea"/>
              <a:cs typeface="+mn-ea"/>
              <a:sym typeface="+mn-ea"/>
            </a:endParaRPr>
          </a:p>
        </p:txBody>
      </p:sp>
      <p:sp>
        <p:nvSpPr>
          <p:cNvPr id="26" name="Rectangle 41747_#color-804&amp;11260"/>
          <p:cNvSpPr/>
          <p:nvPr>
            <p:custDataLst>
              <p:tags r:id="rId13"/>
            </p:custDataLst>
          </p:nvPr>
        </p:nvSpPr>
        <p:spPr>
          <a:xfrm>
            <a:off x="489891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p:spPr>
        <p:txBody>
          <a:bodyPr wrap="square" lIns="32400" tIns="108000" rIns="551688" bIns="0">
            <a:noAutofit/>
          </a:bodyPr>
          <a:p>
            <a:pPr algn="ctr"/>
            <a:r>
              <a:rPr lang="zh-CN" altLang="zh-CN" sz="2400" b="1" dirty="0">
                <a:solidFill>
                  <a:schemeClr val="accent1"/>
                </a:solidFill>
                <a:latin typeface="+mn-ea"/>
                <a:cs typeface="+mn-ea"/>
                <a:sym typeface="+mn-ea"/>
              </a:rPr>
              <a:t>泛化能力</a:t>
            </a:r>
            <a:endParaRPr lang="zh-CN" altLang="zh-CN" sz="2400" b="1" dirty="0">
              <a:solidFill>
                <a:schemeClr val="accent1"/>
              </a:solidFill>
              <a:latin typeface="+mn-ea"/>
              <a:cs typeface="+mn-ea"/>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常见机器学习算法</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03</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dirty="0">
                <a:sym typeface="+mn-ea"/>
              </a:rPr>
              <a:t>线性回归</a:t>
            </a:r>
            <a:endParaRPr lang="zh-CN" altLang="en-US" dirty="0">
              <a:sym typeface="+mn-ea"/>
            </a:endParaRPr>
          </a:p>
        </p:txBody>
      </p:sp>
      <p:sp>
        <p:nvSpPr>
          <p:cNvPr id="11" name="矩形 10"/>
          <p:cNvSpPr/>
          <p:nvPr>
            <p:custDataLst>
              <p:tags r:id="rId2"/>
            </p:custDataLst>
          </p:nvPr>
        </p:nvSpPr>
        <p:spPr>
          <a:xfrm>
            <a:off x="6959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data/temp/4c6546ff-379b-11ef-ba2f-26a5882d2f77.jpg@base@tag=imgScale&amp;m=1&amp;w=484&amp;h=995&amp;q=954c6546ff-379b-11ef-ba2f-26a5882d2f77"/>
          <p:cNvPicPr>
            <a:picLocks noChangeAspect="1"/>
          </p:cNvPicPr>
          <p:nvPr>
            <p:custDataLst>
              <p:tags r:id="rId3"/>
            </p:custDataLst>
          </p:nvPr>
        </p:nvPicPr>
        <p:blipFill rotWithShape="1">
          <a:blip r:embed="rId4"/>
          <a:srcRect l="13248" r="13455"/>
          <a:stretch>
            <a:fillRect/>
          </a:stretch>
        </p:blipFill>
        <p:spPr>
          <a:xfrm>
            <a:off x="695960" y="1918018"/>
            <a:ext cx="174504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5"/>
            </p:custDataLst>
          </p:nvPr>
        </p:nvSpPr>
        <p:spPr>
          <a:xfrm>
            <a:off x="429514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data/temp/4c65478f-379b-11ef-ba2f-26a5882d2f77.jpg@base@tag=imgScale&amp;m=1&amp;w=484&amp;h=995&amp;q=954c65478f-379b-11ef-ba2f-26a5882d2f77"/>
          <p:cNvPicPr>
            <a:picLocks noChangeAspect="1"/>
          </p:cNvPicPr>
          <p:nvPr>
            <p:custDataLst>
              <p:tags r:id="rId6"/>
            </p:custDataLst>
          </p:nvPr>
        </p:nvPicPr>
        <p:blipFill rotWithShape="1">
          <a:blip r:embed="rId7"/>
          <a:srcRect l="13543" r="13543"/>
          <a:stretch>
            <a:fillRect/>
          </a:stretch>
        </p:blipFill>
        <p:spPr>
          <a:xfrm>
            <a:off x="429514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8"/>
            </p:custDataLst>
          </p:nvPr>
        </p:nvSpPr>
        <p:spPr>
          <a:xfrm>
            <a:off x="271462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线性回归是一种用于预测分析的统计方法，它通过找到最佳拟合线来描述自变量和因变量之间的关系。</a:t>
            </a:r>
            <a:endParaRPr lang="zh-CN" altLang="en-US" sz="1200" kern="0" dirty="0">
              <a:solidFill>
                <a:srgbClr val="262626"/>
              </a:solidFill>
              <a:latin typeface="+mn-ea"/>
              <a:cs typeface="+mn-ea"/>
            </a:endParaRPr>
          </a:p>
        </p:txBody>
      </p:sp>
      <p:sp>
        <p:nvSpPr>
          <p:cNvPr id="18" name="矩形 17"/>
          <p:cNvSpPr/>
          <p:nvPr>
            <p:custDataLst>
              <p:tags r:id="rId9"/>
            </p:custDataLst>
          </p:nvPr>
        </p:nvSpPr>
        <p:spPr>
          <a:xfrm>
            <a:off x="271462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dirty="0">
                <a:solidFill>
                  <a:schemeClr val="accent1"/>
                </a:solidFill>
                <a:latin typeface="+mn-ea"/>
                <a:cs typeface="+mn-ea"/>
              </a:rPr>
              <a:t>定义</a:t>
            </a:r>
            <a:endParaRPr lang="zh-CN" altLang="en-US" sz="2000" b="1" kern="0" dirty="0">
              <a:solidFill>
                <a:schemeClr val="accent1"/>
              </a:solidFill>
              <a:latin typeface="+mn-ea"/>
              <a:cs typeface="+mn-ea"/>
            </a:endParaRPr>
          </a:p>
        </p:txBody>
      </p:sp>
      <p:sp>
        <p:nvSpPr>
          <p:cNvPr id="19" name="矩形 18"/>
          <p:cNvSpPr/>
          <p:nvPr>
            <p:custDataLst>
              <p:tags r:id="rId10"/>
            </p:custDataLst>
          </p:nvPr>
        </p:nvSpPr>
        <p:spPr>
          <a:xfrm>
            <a:off x="27184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0" name="矩形 19"/>
          <p:cNvSpPr/>
          <p:nvPr>
            <p:custDataLst>
              <p:tags r:id="rId11"/>
            </p:custDataLst>
          </p:nvPr>
        </p:nvSpPr>
        <p:spPr>
          <a:xfrm>
            <a:off x="631507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线性回归广泛应用于各种领域，如金融、医疗、教育等，用于预测股票价格、疾病风险、学生成绩等。</a:t>
            </a:r>
            <a:endParaRPr lang="zh-CN" altLang="en-US" sz="1200" kern="0" dirty="0">
              <a:solidFill>
                <a:srgbClr val="262626"/>
              </a:solidFill>
              <a:latin typeface="+mn-ea"/>
              <a:cs typeface="+mn-ea"/>
            </a:endParaRPr>
          </a:p>
        </p:txBody>
      </p:sp>
      <p:sp>
        <p:nvSpPr>
          <p:cNvPr id="21" name="矩形 20"/>
          <p:cNvSpPr/>
          <p:nvPr>
            <p:custDataLst>
              <p:tags r:id="rId12"/>
            </p:custDataLst>
          </p:nvPr>
        </p:nvSpPr>
        <p:spPr>
          <a:xfrm>
            <a:off x="631507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a:solidFill>
                  <a:schemeClr val="accent1"/>
                </a:solidFill>
                <a:latin typeface="+mn-ea"/>
                <a:cs typeface="+mn-ea"/>
              </a:rPr>
              <a:t>应用场景</a:t>
            </a:r>
            <a:endParaRPr lang="zh-CN" altLang="en-US" sz="2000" b="1" kern="0">
              <a:solidFill>
                <a:schemeClr val="accent1"/>
              </a:solidFill>
              <a:latin typeface="+mn-ea"/>
              <a:cs typeface="+mn-ea"/>
            </a:endParaRPr>
          </a:p>
        </p:txBody>
      </p:sp>
      <p:sp>
        <p:nvSpPr>
          <p:cNvPr id="22" name="矩形 21"/>
          <p:cNvSpPr/>
          <p:nvPr>
            <p:custDataLst>
              <p:tags r:id="rId13"/>
            </p:custDataLst>
          </p:nvPr>
        </p:nvSpPr>
        <p:spPr>
          <a:xfrm>
            <a:off x="631888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3" name="矩形 22"/>
          <p:cNvSpPr/>
          <p:nvPr>
            <p:custDataLst>
              <p:tags r:id="rId14"/>
            </p:custDataLst>
          </p:nvPr>
        </p:nvSpPr>
        <p:spPr>
          <a:xfrm>
            <a:off x="78968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data/temp/4c654740-379b-11ef-ba2f-26a5882d2f77.jpg@base@tag=imgScale&amp;m=1&amp;w=484&amp;h=995&amp;q=954c654740-379b-11ef-ba2f-26a5882d2f77"/>
          <p:cNvPicPr>
            <a:picLocks noChangeAspect="1"/>
          </p:cNvPicPr>
          <p:nvPr>
            <p:custDataLst>
              <p:tags r:id="rId15"/>
            </p:custDataLst>
          </p:nvPr>
        </p:nvPicPr>
        <p:blipFill>
          <a:blip r:embed="rId16"/>
          <a:srcRect l="14438" r="18984"/>
          <a:stretch>
            <a:fillRect/>
          </a:stretch>
        </p:blipFill>
        <p:spPr>
          <a:xfrm>
            <a:off x="789686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25" name="矩形 24"/>
          <p:cNvSpPr/>
          <p:nvPr>
            <p:custDataLst>
              <p:tags r:id="rId17"/>
            </p:custDataLst>
          </p:nvPr>
        </p:nvSpPr>
        <p:spPr>
          <a:xfrm>
            <a:off x="991552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优点：简单易用，计算效率高，适用于线性关系。</a:t>
            </a:r>
            <a:endParaRPr lang="zh-CN" altLang="en-US" sz="1200" kern="0" dirty="0">
              <a:solidFill>
                <a:srgbClr val="262626"/>
              </a:solidFill>
              <a:latin typeface="+mn-ea"/>
              <a:cs typeface="+mn-ea"/>
            </a:endParaRPr>
          </a:p>
        </p:txBody>
      </p:sp>
      <p:sp>
        <p:nvSpPr>
          <p:cNvPr id="26" name="矩形 25"/>
          <p:cNvSpPr/>
          <p:nvPr>
            <p:custDataLst>
              <p:tags r:id="rId18"/>
            </p:custDataLst>
          </p:nvPr>
        </p:nvSpPr>
        <p:spPr>
          <a:xfrm>
            <a:off x="991552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a:solidFill>
                  <a:schemeClr val="accent1"/>
                </a:solidFill>
                <a:latin typeface="+mn-ea"/>
                <a:cs typeface="+mn-ea"/>
              </a:rPr>
              <a:t>优缺点</a:t>
            </a:r>
            <a:endParaRPr lang="zh-CN" altLang="en-US" sz="2000" b="1" kern="0">
              <a:solidFill>
                <a:schemeClr val="accent1"/>
              </a:solidFill>
              <a:latin typeface="+mn-ea"/>
              <a:cs typeface="+mn-ea"/>
            </a:endParaRPr>
          </a:p>
        </p:txBody>
      </p:sp>
      <p:sp>
        <p:nvSpPr>
          <p:cNvPr id="27" name="矩形 26"/>
          <p:cNvSpPr/>
          <p:nvPr>
            <p:custDataLst>
              <p:tags r:id="rId19"/>
            </p:custDataLst>
          </p:nvPr>
        </p:nvSpPr>
        <p:spPr>
          <a:xfrm>
            <a:off x="99193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决策树</a:t>
            </a:r>
            <a:endParaRPr lang="zh-CN" altLang="en-US"/>
          </a:p>
        </p:txBody>
      </p:sp>
      <p:pic>
        <p:nvPicPr>
          <p:cNvPr id="8" name="图片 7" descr="/data/temp/4c066909-379b-11ef-9fc0-928a97e6fe34.jpg@base@tag=imgScale&amp;m=1&amp;w=910&amp;h=1289&amp;q=954c066909-379b-11ef-9fc0-928a97e6fe34"/>
          <p:cNvPicPr>
            <a:picLocks noChangeAspect="1"/>
          </p:cNvPicPr>
          <p:nvPr>
            <p:custDataLst>
              <p:tags r:id="rId2"/>
            </p:custDataLst>
          </p:nvPr>
        </p:nvPicPr>
        <p:blipFill>
          <a:blip r:embed="rId3"/>
          <a:srcRect l="16736" r="16955"/>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1001711" y="301474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0" name="圆角矩形 35"/>
          <p:cNvSpPr/>
          <p:nvPr>
            <p:custDataLst>
              <p:tags r:id="rId5"/>
            </p:custDataLst>
          </p:nvPr>
        </p:nvSpPr>
        <p:spPr>
          <a:xfrm>
            <a:off x="636586" y="3320176"/>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决策树原理</a:t>
            </a:r>
            <a:endParaRPr lang="zh-CN" altLang="en-US" sz="2000" b="1">
              <a:solidFill>
                <a:schemeClr val="lt1">
                  <a:lumMod val="100000"/>
                </a:schemeClr>
              </a:solidFill>
              <a:latin typeface="+mn-ea"/>
              <a:cs typeface="+mn-ea"/>
              <a:sym typeface="+mn-ea"/>
            </a:endParaRPr>
          </a:p>
        </p:txBody>
      </p:sp>
      <p:sp>
        <p:nvSpPr>
          <p:cNvPr id="12" name="圆角矩形 11"/>
          <p:cNvSpPr/>
          <p:nvPr>
            <p:custDataLst>
              <p:tags r:id="rId6"/>
            </p:custDataLst>
          </p:nvPr>
        </p:nvSpPr>
        <p:spPr>
          <a:xfrm>
            <a:off x="1001711" y="135866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36" name="圆角矩形 35"/>
          <p:cNvSpPr/>
          <p:nvPr>
            <p:custDataLst>
              <p:tags r:id="rId7"/>
            </p:custDataLst>
          </p:nvPr>
        </p:nvSpPr>
        <p:spPr>
          <a:xfrm>
            <a:off x="636586" y="1664731"/>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决策树概述</a:t>
            </a:r>
            <a:endParaRPr lang="zh-CN" altLang="en-US" sz="2000" b="1">
              <a:solidFill>
                <a:schemeClr val="lt1">
                  <a:lumMod val="100000"/>
                </a:schemeClr>
              </a:solidFill>
              <a:latin typeface="+mn-ea"/>
              <a:cs typeface="+mn-ea"/>
              <a:sym typeface="+mn-ea"/>
            </a:endParaRPr>
          </a:p>
        </p:txBody>
      </p:sp>
      <p:sp>
        <p:nvSpPr>
          <p:cNvPr id="13" name="矩形 12"/>
          <p:cNvSpPr/>
          <p:nvPr>
            <p:custDataLst>
              <p:tags r:id="rId8"/>
            </p:custDataLst>
          </p:nvPr>
        </p:nvSpPr>
        <p:spPr>
          <a:xfrm>
            <a:off x="2970212" y="1425336"/>
            <a:ext cx="4512039" cy="1198735"/>
          </a:xfrm>
          <a:prstGeom prst="rect">
            <a:avLst/>
          </a:prstGeom>
          <a:noFill/>
        </p:spPr>
        <p:txBody>
          <a:bodyPr wrap="square" lIns="0" tIns="0" rIns="0" bIns="0" rtlCol="0" anchor="ctr"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决策树是一种常用的机器学习算法，主要用于分类和回归问题。</a:t>
            </a:r>
            <a:endParaRPr lang="zh-CN" altLang="en-US" sz="1600">
              <a:solidFill>
                <a:schemeClr val="tx1">
                  <a:lumMod val="85000"/>
                  <a:lumOff val="15000"/>
                </a:schemeClr>
              </a:solidFill>
              <a:latin typeface="+mn-ea"/>
              <a:cs typeface="+mn-ea"/>
            </a:endParaRPr>
          </a:p>
        </p:txBody>
      </p:sp>
      <p:sp>
        <p:nvSpPr>
          <p:cNvPr id="14" name="矩形 13"/>
          <p:cNvSpPr/>
          <p:nvPr>
            <p:custDataLst>
              <p:tags r:id="rId9"/>
            </p:custDataLst>
          </p:nvPr>
        </p:nvSpPr>
        <p:spPr>
          <a:xfrm>
            <a:off x="2970212" y="3014106"/>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决策树通过创建一种树状模型，将特征分解为多个子集，每个子集对应一个决策节点。</a:t>
            </a:r>
            <a:endParaRPr lang="zh-CN" altLang="en-US" sz="1600">
              <a:solidFill>
                <a:schemeClr val="tx1">
                  <a:lumMod val="85000"/>
                  <a:lumOff val="15000"/>
                </a:schemeClr>
              </a:solidFill>
              <a:latin typeface="+mn-ea"/>
              <a:cs typeface="+mn-ea"/>
            </a:endParaRPr>
          </a:p>
        </p:txBody>
      </p:sp>
      <p:sp>
        <p:nvSpPr>
          <p:cNvPr id="16" name="圆角矩形 15"/>
          <p:cNvSpPr/>
          <p:nvPr>
            <p:custDataLst>
              <p:tags r:id="rId10"/>
            </p:custDataLst>
          </p:nvPr>
        </p:nvSpPr>
        <p:spPr>
          <a:xfrm>
            <a:off x="1001711" y="4670187"/>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8" name="圆角矩形 35"/>
          <p:cNvSpPr/>
          <p:nvPr>
            <p:custDataLst>
              <p:tags r:id="rId11"/>
            </p:custDataLst>
          </p:nvPr>
        </p:nvSpPr>
        <p:spPr>
          <a:xfrm>
            <a:off x="636586" y="4976257"/>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决策树应用</a:t>
            </a:r>
            <a:endParaRPr lang="zh-CN" altLang="en-US" sz="2000" b="1">
              <a:solidFill>
                <a:schemeClr val="lt1">
                  <a:lumMod val="100000"/>
                </a:schemeClr>
              </a:solidFill>
              <a:latin typeface="+mn-ea"/>
              <a:cs typeface="+mn-ea"/>
              <a:sym typeface="+mn-ea"/>
            </a:endParaRPr>
          </a:p>
        </p:txBody>
      </p:sp>
      <p:sp>
        <p:nvSpPr>
          <p:cNvPr id="19" name="矩形 18"/>
          <p:cNvSpPr/>
          <p:nvPr>
            <p:custDataLst>
              <p:tags r:id="rId12"/>
            </p:custDataLst>
          </p:nvPr>
        </p:nvSpPr>
        <p:spPr>
          <a:xfrm>
            <a:off x="2970212" y="4669552"/>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决策树广泛应用于各种领域，如医疗诊断、金融风控、推荐系统等。</a:t>
            </a:r>
            <a:endParaRPr lang="zh-CN" altLang="en-US" sz="1600">
              <a:solidFill>
                <a:schemeClr val="tx1">
                  <a:lumMod val="85000"/>
                  <a:lumOff val="15000"/>
                </a:schemeClr>
              </a:solidFill>
              <a:latin typeface="+mn-ea"/>
              <a:cs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支持向量机</a:t>
            </a:r>
            <a:endParaRPr lang="zh-CN" altLang="en-US" dirty="0"/>
          </a:p>
        </p:txBody>
      </p:sp>
      <p:sp>
        <p:nvSpPr>
          <p:cNvPr id="8" name="矩形 7"/>
          <p:cNvSpPr/>
          <p:nvPr>
            <p:custDataLst>
              <p:tags r:id="rId2"/>
            </p:custDataLst>
          </p:nvPr>
        </p:nvSpPr>
        <p:spPr>
          <a:xfrm>
            <a:off x="901097"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支持向量机是一种基于最大间隔分类原理的分类算法，通过找到一组超平面来划分不同的类别。</a:t>
            </a:r>
            <a:endParaRPr lang="zh-CN" altLang="en-US" sz="1200" kern="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901097"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基本原理</a:t>
            </a:r>
            <a:endParaRPr lang="zh-CN" altLang="en-US" sz="1700" b="1" kern="0">
              <a:solidFill>
                <a:schemeClr val="tx1"/>
              </a:solidFill>
              <a:latin typeface="+mn-ea"/>
              <a:cs typeface="+mn-ea"/>
            </a:endParaRPr>
          </a:p>
        </p:txBody>
      </p:sp>
      <p:sp>
        <p:nvSpPr>
          <p:cNvPr id="13" name="矩形 12"/>
          <p:cNvSpPr/>
          <p:nvPr>
            <p:custDataLst>
              <p:tags r:id="rId4"/>
            </p:custDataLst>
          </p:nvPr>
        </p:nvSpPr>
        <p:spPr>
          <a:xfrm>
            <a:off x="901097"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dirty="0">
                <a:solidFill>
                  <a:schemeClr val="accent1"/>
                </a:solidFill>
                <a:latin typeface="+mn-ea"/>
                <a:cs typeface="+mn-ea"/>
              </a:rPr>
              <a:t>01</a:t>
            </a:r>
            <a:endParaRPr lang="zh-CN" altLang="en-US" sz="7200" b="1" kern="0" dirty="0">
              <a:solidFill>
                <a:schemeClr val="accent1"/>
              </a:solidFill>
              <a:latin typeface="+mn-ea"/>
              <a:cs typeface="+mn-ea"/>
            </a:endParaRPr>
          </a:p>
        </p:txBody>
      </p:sp>
      <p:pic>
        <p:nvPicPr>
          <p:cNvPr id="16" name="图片 15" descr="/data/temp/4c77873a-379b-11ef-b9f8-96b577e6740e.jpg@base@tag=imgScale&amp;m=1&amp;w=799&amp;h=422&amp;q=954c77873a-379b-11ef-b9f8-96b577e6740e"/>
          <p:cNvPicPr>
            <a:picLocks noChangeAspect="1"/>
          </p:cNvPicPr>
          <p:nvPr>
            <p:custDataLst>
              <p:tags r:id="rId5"/>
            </p:custDataLst>
          </p:nvPr>
        </p:nvPicPr>
        <p:blipFill rotWithShape="1">
          <a:blip r:embed="rId6"/>
          <a:srcRect t="29599"/>
          <a:stretch>
            <a:fillRect/>
          </a:stretch>
        </p:blipFill>
        <p:spPr>
          <a:xfrm>
            <a:off x="901097" y="4680972"/>
            <a:ext cx="2880449" cy="1520002"/>
          </a:xfrm>
          <a:prstGeom prst="rect">
            <a:avLst/>
          </a:prstGeom>
          <a:ln>
            <a:solidFill>
              <a:schemeClr val="tx1">
                <a:lumMod val="40000"/>
                <a:lumOff val="60000"/>
                <a:alpha val="20000"/>
              </a:schemeClr>
            </a:solidFill>
          </a:ln>
        </p:spPr>
      </p:pic>
      <p:sp>
        <p:nvSpPr>
          <p:cNvPr id="17" name="矩形 16"/>
          <p:cNvSpPr/>
          <p:nvPr>
            <p:custDataLst>
              <p:tags r:id="rId7"/>
            </p:custDataLst>
          </p:nvPr>
        </p:nvSpPr>
        <p:spPr>
          <a:xfrm>
            <a:off x="4759324"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支持向量机广泛应用于文本分类、图像识别、语音识别等领域。</a:t>
            </a:r>
            <a:endParaRPr lang="zh-CN" altLang="en-US" sz="1200" kern="0">
              <a:ln>
                <a:noFill/>
                <a:prstDash val="sysDot"/>
              </a:ln>
              <a:solidFill>
                <a:schemeClr val="tx1">
                  <a:lumMod val="85000"/>
                  <a:lumOff val="15000"/>
                </a:schemeClr>
              </a:solidFill>
              <a:latin typeface="+mn-ea"/>
              <a:cs typeface="+mn-ea"/>
            </a:endParaRPr>
          </a:p>
        </p:txBody>
      </p:sp>
      <p:sp>
        <p:nvSpPr>
          <p:cNvPr id="18" name="矩形 17"/>
          <p:cNvSpPr/>
          <p:nvPr>
            <p:custDataLst>
              <p:tags r:id="rId8"/>
            </p:custDataLst>
          </p:nvPr>
        </p:nvSpPr>
        <p:spPr>
          <a:xfrm>
            <a:off x="4759324"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应用场景</a:t>
            </a:r>
            <a:endParaRPr lang="zh-CN" altLang="en-US" sz="1700" b="1" kern="0">
              <a:solidFill>
                <a:schemeClr val="tx1"/>
              </a:solidFill>
              <a:latin typeface="+mn-ea"/>
              <a:cs typeface="+mn-ea"/>
            </a:endParaRPr>
          </a:p>
        </p:txBody>
      </p:sp>
      <p:sp>
        <p:nvSpPr>
          <p:cNvPr id="20" name="矩形 19"/>
          <p:cNvSpPr/>
          <p:nvPr>
            <p:custDataLst>
              <p:tags r:id="rId9"/>
            </p:custDataLst>
          </p:nvPr>
        </p:nvSpPr>
        <p:spPr>
          <a:xfrm>
            <a:off x="4759324"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a:solidFill>
                  <a:schemeClr val="accent1"/>
                </a:solidFill>
                <a:latin typeface="+mn-ea"/>
                <a:cs typeface="+mn-ea"/>
              </a:rPr>
              <a:t>02</a:t>
            </a:r>
            <a:endParaRPr lang="zh-CN" altLang="en-US" sz="7200" b="1" kern="0">
              <a:solidFill>
                <a:schemeClr val="accent1"/>
              </a:solidFill>
              <a:latin typeface="+mn-ea"/>
              <a:cs typeface="+mn-ea"/>
            </a:endParaRPr>
          </a:p>
        </p:txBody>
      </p:sp>
      <p:pic>
        <p:nvPicPr>
          <p:cNvPr id="21" name="图片 20" descr="/data/temp/4c7788a1-379b-11ef-b9f8-96b577e6740e.jpg@base@tag=imgScale&amp;m=1&amp;w=799&amp;h=422&amp;q=954c7788a1-379b-11ef-b9f8-96b577e6740e"/>
          <p:cNvPicPr>
            <a:picLocks noChangeAspect="1"/>
          </p:cNvPicPr>
          <p:nvPr>
            <p:custDataLst>
              <p:tags r:id="rId10"/>
            </p:custDataLst>
          </p:nvPr>
        </p:nvPicPr>
        <p:blipFill rotWithShape="1">
          <a:blip r:embed="rId11"/>
          <a:srcRect t="23615" b="23615"/>
          <a:stretch>
            <a:fillRect/>
          </a:stretch>
        </p:blipFill>
        <p:spPr>
          <a:xfrm>
            <a:off x="4759324" y="4680972"/>
            <a:ext cx="2880449" cy="1520002"/>
          </a:xfrm>
          <a:prstGeom prst="rect">
            <a:avLst/>
          </a:prstGeom>
          <a:ln>
            <a:solidFill>
              <a:schemeClr val="tx1">
                <a:lumMod val="40000"/>
                <a:lumOff val="60000"/>
                <a:alpha val="20000"/>
              </a:schemeClr>
            </a:solidFill>
          </a:ln>
        </p:spPr>
      </p:pic>
      <p:sp>
        <p:nvSpPr>
          <p:cNvPr id="22" name="矩形 21"/>
          <p:cNvSpPr/>
          <p:nvPr>
            <p:custDataLst>
              <p:tags r:id="rId12"/>
            </p:custDataLst>
          </p:nvPr>
        </p:nvSpPr>
        <p:spPr>
          <a:xfrm>
            <a:off x="8617551"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优点：支持向量机具有较强的泛化能力，能够处理非线性问题。</a:t>
            </a:r>
            <a:endParaRPr lang="zh-CN" altLang="en-US" sz="1200" kern="0">
              <a:ln>
                <a:noFill/>
                <a:prstDash val="sysDot"/>
              </a:ln>
              <a:solidFill>
                <a:schemeClr val="tx1">
                  <a:lumMod val="85000"/>
                  <a:lumOff val="15000"/>
                </a:schemeClr>
              </a:solidFill>
              <a:latin typeface="+mn-ea"/>
              <a:cs typeface="+mn-ea"/>
            </a:endParaRPr>
          </a:p>
        </p:txBody>
      </p:sp>
      <p:sp>
        <p:nvSpPr>
          <p:cNvPr id="24" name="矩形 23"/>
          <p:cNvSpPr/>
          <p:nvPr>
            <p:custDataLst>
              <p:tags r:id="rId13"/>
            </p:custDataLst>
          </p:nvPr>
        </p:nvSpPr>
        <p:spPr>
          <a:xfrm>
            <a:off x="8617551" y="3009392"/>
            <a:ext cx="2880443"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优缺点</a:t>
            </a:r>
            <a:endParaRPr lang="zh-CN" altLang="en-US" sz="1700" b="1" kern="0">
              <a:solidFill>
                <a:schemeClr val="tx1"/>
              </a:solidFill>
              <a:latin typeface="+mn-ea"/>
              <a:cs typeface="+mn-ea"/>
            </a:endParaRPr>
          </a:p>
        </p:txBody>
      </p:sp>
      <p:sp>
        <p:nvSpPr>
          <p:cNvPr id="25" name="矩形 24"/>
          <p:cNvSpPr/>
          <p:nvPr>
            <p:custDataLst>
              <p:tags r:id="rId14"/>
            </p:custDataLst>
          </p:nvPr>
        </p:nvSpPr>
        <p:spPr>
          <a:xfrm>
            <a:off x="8617551"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a:solidFill>
                  <a:schemeClr val="accent1"/>
                </a:solidFill>
                <a:latin typeface="+mn-ea"/>
                <a:cs typeface="+mn-ea"/>
              </a:rPr>
              <a:t>03</a:t>
            </a:r>
            <a:endParaRPr lang="zh-CN" altLang="en-US" sz="7200" b="1" kern="0">
              <a:solidFill>
                <a:schemeClr val="accent1"/>
              </a:solidFill>
              <a:latin typeface="+mn-ea"/>
              <a:cs typeface="+mn-ea"/>
            </a:endParaRPr>
          </a:p>
        </p:txBody>
      </p:sp>
      <p:pic>
        <p:nvPicPr>
          <p:cNvPr id="26" name="图片 25" descr="/data/temp/4c778bdf-379b-11ef-b9f8-96b577e6740e.jpg@base@tag=imgScale&amp;m=1&amp;w=799&amp;h=422&amp;q=954c778bdf-379b-11ef-b9f8-96b577e6740e"/>
          <p:cNvPicPr>
            <a:picLocks noChangeAspect="1"/>
          </p:cNvPicPr>
          <p:nvPr>
            <p:custDataLst>
              <p:tags r:id="rId15"/>
            </p:custDataLst>
          </p:nvPr>
        </p:nvPicPr>
        <p:blipFill rotWithShape="1">
          <a:blip r:embed="rId16"/>
          <a:srcRect t="15518" b="5328"/>
          <a:stretch>
            <a:fillRect/>
          </a:stretch>
        </p:blipFill>
        <p:spPr>
          <a:xfrm>
            <a:off x="8617551" y="4680972"/>
            <a:ext cx="2880449" cy="1520002"/>
          </a:xfrm>
          <a:prstGeom prst="rect">
            <a:avLst/>
          </a:prstGeom>
          <a:ln>
            <a:solidFill>
              <a:schemeClr val="tx1">
                <a:lumMod val="40000"/>
                <a:lumOff val="60000"/>
                <a:alpha val="20000"/>
              </a:schemeClr>
            </a:solidFill>
          </a:ln>
        </p:spPr>
      </p:pic>
      <p:cxnSp>
        <p:nvCxnSpPr>
          <p:cNvPr id="35" name="直接连接符 34"/>
          <p:cNvCxnSpPr/>
          <p:nvPr>
            <p:custDataLst>
              <p:tags r:id="rId17"/>
            </p:custDataLst>
          </p:nvPr>
        </p:nvCxnSpPr>
        <p:spPr>
          <a:xfrm>
            <a:off x="695960"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8"/>
            </p:custDataLst>
          </p:nvPr>
        </p:nvCxnSpPr>
        <p:spPr>
          <a:xfrm>
            <a:off x="4544025"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9"/>
            </p:custDataLst>
          </p:nvPr>
        </p:nvCxnSpPr>
        <p:spPr>
          <a:xfrm>
            <a:off x="8400347"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机器学习实践</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04</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图片 19" descr="/data/temp/4bfa29ee-379b-11ef-9e03-fee6f44454fb.jpg@base@tag=imgScale&amp;m=1&amp;w=1761&amp;h=1903&amp;q=954bfa29ee-379b-11ef-9e03-fee6f44454fb"/>
          <p:cNvPicPr/>
          <p:nvPr>
            <p:custDataLst>
              <p:tags r:id="rId1"/>
            </p:custDataLst>
          </p:nvPr>
        </p:nvPicPr>
        <p:blipFill>
          <a:blip r:embed="rId2"/>
          <a:srcRect l="12191" r="13780"/>
        </p:blipFill>
        <p:spPr>
          <a:xfrm>
            <a:off x="5846445" y="0"/>
            <a:ext cx="6345555" cy="6857365"/>
          </a:xfrm>
          <a:prstGeom prst="rect">
            <a:avLst/>
          </a:prstGeom>
          <a:blipFill rotWithShape="1">
            <a:blip r:embed="rId3"/>
            <a:stretch>
              <a:fillRect t="-1000" r="-2000" b="-1000"/>
            </a:stretch>
          </a:blipFill>
          <a:ln w="6350">
            <a:solidFill>
              <a:schemeClr val="tx1">
                <a:lumMod val="40000"/>
                <a:lumOff val="60000"/>
                <a:alpha val="20000"/>
              </a:schemeClr>
            </a:solidFill>
          </a:ln>
        </p:spPr>
        <p:style>
          <a:lnRef idx="2">
            <a:schemeClr val="accent1">
              <a:lumMod val="75000"/>
            </a:schemeClr>
          </a:lnRef>
          <a:fillRef idx="1">
            <a:schemeClr val="accent1"/>
          </a:fillRef>
          <a:effectRef idx="0">
            <a:srgbClr val="FFFFFF"/>
          </a:effectRef>
          <a:fontRef idx="minor">
            <a:schemeClr val="lt1"/>
          </a:fontRef>
        </p:style>
      </p:pic>
      <p:sp>
        <p:nvSpPr>
          <p:cNvPr id="21" name="Rectangle 41735_#color-850&amp;1004"/>
          <p:cNvSpPr/>
          <p:nvPr>
            <p:custDataLst>
              <p:tags r:id="rId4"/>
            </p:custDataLst>
          </p:nvPr>
        </p:nvSpPr>
        <p:spPr>
          <a:xfrm>
            <a:off x="1030986" y="1897253"/>
            <a:ext cx="5715000" cy="4169664"/>
          </a:xfrm>
          <a:prstGeom prst="roundRect">
            <a:avLst>
              <a:gd name="adj" fmla="val 4985"/>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7" name="标题 6"/>
          <p:cNvSpPr>
            <a:spLocks noGrp="1"/>
          </p:cNvSpPr>
          <p:nvPr>
            <p:ph type="title"/>
            <p:custDataLst>
              <p:tags r:id="rId5"/>
            </p:custDataLst>
          </p:nvPr>
        </p:nvSpPr>
        <p:spPr/>
        <p:txBody>
          <a:bodyPr/>
          <a:lstStyle/>
          <a:p>
            <a:r>
              <a:rPr lang="zh-CN" altLang="en-US"/>
              <a:t>数据预处理</a:t>
            </a:r>
            <a:endParaRPr lang="zh-CN" altLang="en-US"/>
          </a:p>
        </p:txBody>
      </p:sp>
      <p:sp>
        <p:nvSpPr>
          <p:cNvPr id="2" name="矩形 1"/>
          <p:cNvSpPr/>
          <p:nvPr>
            <p:custDataLst>
              <p:tags r:id="rId6"/>
            </p:custDataLst>
          </p:nvPr>
        </p:nvSpPr>
        <p:spPr>
          <a:xfrm>
            <a:off x="1596185" y="2834845"/>
            <a:ext cx="4699000" cy="48387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rgbClr val="000000"/>
                </a:solidFill>
                <a:latin typeface="+mn-ea"/>
                <a:cs typeface="+mn-ea"/>
                <a:sym typeface="+mn-ea"/>
              </a:rPr>
              <a:t>去除重复数据、缺失值、异常值等，保证数据的质量和完整性。</a:t>
            </a:r>
            <a:endParaRPr lang="zh-CN" altLang="en-US" sz="1400">
              <a:solidFill>
                <a:srgbClr val="000000"/>
              </a:solidFill>
              <a:latin typeface="+mn-ea"/>
              <a:cs typeface="+mn-ea"/>
              <a:sym typeface="+mn-ea"/>
            </a:endParaRPr>
          </a:p>
        </p:txBody>
      </p:sp>
      <p:sp>
        <p:nvSpPr>
          <p:cNvPr id="10" name="矩形 9"/>
          <p:cNvSpPr/>
          <p:nvPr>
            <p:custDataLst>
              <p:tags r:id="rId7"/>
            </p:custDataLst>
          </p:nvPr>
        </p:nvSpPr>
        <p:spPr>
          <a:xfrm>
            <a:off x="1596820" y="2381455"/>
            <a:ext cx="4699000" cy="396875"/>
          </a:xfrm>
          <a:prstGeom prst="rect">
            <a:avLst/>
          </a:prstGeom>
          <a:noFill/>
        </p:spPr>
        <p:txBody>
          <a:bodyPr wrap="square" lIns="0" tIns="0" rIns="0" bIns="0" rtlCol="0" anchor="b">
            <a:noAutofit/>
          </a:bodyPr>
          <a:p>
            <a:pPr>
              <a:spcBef>
                <a:spcPct val="0"/>
              </a:spcBef>
              <a:spcAft>
                <a:spcPct val="0"/>
              </a:spcAft>
            </a:pPr>
            <a:r>
              <a:rPr lang="zh-CN" altLang="en-US" sz="2000" b="1">
                <a:solidFill>
                  <a:srgbClr val="000000"/>
                </a:solidFill>
                <a:latin typeface="+mn-ea"/>
                <a:cs typeface="+mn-ea"/>
                <a:sym typeface="+mn-ea"/>
              </a:rPr>
              <a:t>数据清洗</a:t>
            </a:r>
            <a:endParaRPr lang="zh-CN" altLang="en-US" sz="2000" b="1">
              <a:solidFill>
                <a:srgbClr val="000000"/>
              </a:solidFill>
              <a:latin typeface="+mn-ea"/>
              <a:cs typeface="+mn-ea"/>
              <a:sym typeface="+mn-ea"/>
            </a:endParaRPr>
          </a:p>
        </p:txBody>
      </p:sp>
      <p:sp>
        <p:nvSpPr>
          <p:cNvPr id="11" name="矩形 10"/>
          <p:cNvSpPr/>
          <p:nvPr>
            <p:custDataLst>
              <p:tags r:id="rId8"/>
            </p:custDataLst>
          </p:nvPr>
        </p:nvSpPr>
        <p:spPr>
          <a:xfrm>
            <a:off x="1595550" y="5104335"/>
            <a:ext cx="4699000" cy="48387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rgbClr val="000000"/>
                </a:solidFill>
                <a:latin typeface="+mn-ea"/>
                <a:cs typeface="+mn-ea"/>
                <a:sym typeface="+mn-ea"/>
              </a:rPr>
              <a:t>选择与目标变量相关性较高的特征，提高模型的预测准确率。</a:t>
            </a:r>
            <a:endParaRPr lang="zh-CN" altLang="en-US" sz="1400">
              <a:solidFill>
                <a:srgbClr val="000000"/>
              </a:solidFill>
              <a:latin typeface="+mn-ea"/>
              <a:cs typeface="+mn-ea"/>
              <a:sym typeface="+mn-ea"/>
            </a:endParaRPr>
          </a:p>
        </p:txBody>
      </p:sp>
      <p:sp>
        <p:nvSpPr>
          <p:cNvPr id="12" name="矩形 11"/>
          <p:cNvSpPr/>
          <p:nvPr>
            <p:custDataLst>
              <p:tags r:id="rId9"/>
            </p:custDataLst>
          </p:nvPr>
        </p:nvSpPr>
        <p:spPr>
          <a:xfrm>
            <a:off x="1596185" y="4650945"/>
            <a:ext cx="4699000" cy="396875"/>
          </a:xfrm>
          <a:prstGeom prst="rect">
            <a:avLst/>
          </a:prstGeom>
          <a:noFill/>
        </p:spPr>
        <p:txBody>
          <a:bodyPr wrap="square" lIns="0" tIns="0" rIns="0" bIns="0" rtlCol="0" anchor="b">
            <a:noAutofit/>
          </a:bodyPr>
          <a:p>
            <a:pPr>
              <a:spcBef>
                <a:spcPct val="0"/>
              </a:spcBef>
              <a:spcAft>
                <a:spcPct val="0"/>
              </a:spcAft>
            </a:pPr>
            <a:r>
              <a:rPr lang="zh-CN" altLang="en-US" sz="2000" b="1">
                <a:solidFill>
                  <a:srgbClr val="000000"/>
                </a:solidFill>
                <a:latin typeface="+mn-ea"/>
                <a:cs typeface="+mn-ea"/>
                <a:sym typeface="+mn-ea"/>
              </a:rPr>
              <a:t>特征选择</a:t>
            </a:r>
            <a:endParaRPr lang="zh-CN" altLang="en-US" sz="2000" b="1">
              <a:solidFill>
                <a:srgbClr val="000000"/>
              </a:solidFill>
              <a:latin typeface="+mn-ea"/>
              <a:cs typeface="+mn-ea"/>
              <a:sym typeface="+mn-ea"/>
            </a:endParaRPr>
          </a:p>
        </p:txBody>
      </p:sp>
      <p:sp>
        <p:nvSpPr>
          <p:cNvPr id="3" name="矩形 2"/>
          <p:cNvSpPr/>
          <p:nvPr>
            <p:custDataLst>
              <p:tags r:id="rId10"/>
            </p:custDataLst>
          </p:nvPr>
        </p:nvSpPr>
        <p:spPr>
          <a:xfrm>
            <a:off x="1596185" y="3969590"/>
            <a:ext cx="4699000" cy="48387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rgbClr val="000000"/>
                </a:solidFill>
                <a:latin typeface="+mn-ea"/>
                <a:cs typeface="+mn-ea"/>
                <a:sym typeface="+mn-ea"/>
              </a:rPr>
              <a:t>将不同特征的数据映射到同一范围内，使模型训练更加稳定。</a:t>
            </a:r>
            <a:endParaRPr lang="zh-CN" altLang="en-US" sz="1400">
              <a:solidFill>
                <a:srgbClr val="000000"/>
              </a:solidFill>
              <a:latin typeface="+mn-ea"/>
              <a:cs typeface="+mn-ea"/>
              <a:sym typeface="+mn-ea"/>
            </a:endParaRPr>
          </a:p>
        </p:txBody>
      </p:sp>
      <p:sp>
        <p:nvSpPr>
          <p:cNvPr id="4" name="矩形 3"/>
          <p:cNvSpPr/>
          <p:nvPr>
            <p:custDataLst>
              <p:tags r:id="rId11"/>
            </p:custDataLst>
          </p:nvPr>
        </p:nvSpPr>
        <p:spPr>
          <a:xfrm>
            <a:off x="1596820" y="3516200"/>
            <a:ext cx="4699000" cy="396875"/>
          </a:xfrm>
          <a:prstGeom prst="rect">
            <a:avLst/>
          </a:prstGeom>
          <a:noFill/>
        </p:spPr>
        <p:txBody>
          <a:bodyPr wrap="square" lIns="0" tIns="0" rIns="0" bIns="0" rtlCol="0" anchor="b">
            <a:noAutofit/>
          </a:bodyPr>
          <a:p>
            <a:pPr>
              <a:spcBef>
                <a:spcPct val="0"/>
              </a:spcBef>
              <a:spcAft>
                <a:spcPct val="0"/>
              </a:spcAft>
            </a:pPr>
            <a:r>
              <a:rPr lang="zh-CN" altLang="en-US" sz="2000" b="1">
                <a:solidFill>
                  <a:srgbClr val="000000"/>
                </a:solidFill>
                <a:latin typeface="+mn-ea"/>
                <a:cs typeface="+mn-ea"/>
                <a:sym typeface="+mn-ea"/>
              </a:rPr>
              <a:t>数据归一化</a:t>
            </a:r>
            <a:endParaRPr lang="zh-CN" altLang="en-US" sz="2000" b="1">
              <a:solidFill>
                <a:srgbClr val="000000"/>
              </a:solidFill>
              <a:latin typeface="+mn-ea"/>
              <a:cs typeface="+mn-ea"/>
              <a:sym typeface="+mn-ea"/>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模型选择与训练</a:t>
            </a:r>
            <a:endParaRPr lang="zh-CN" altLang="en-US" dirty="0"/>
          </a:p>
        </p:txBody>
      </p:sp>
      <p:pic>
        <p:nvPicPr>
          <p:cNvPr id="12" name="图片 11" descr="/data/temp/4d3edec3-379b-11ef-b9f8-96b577e6740e.jpg@base@tag=imgScale&amp;m=1&amp;w=458&amp;h=414&amp;q=954d3edec3-379b-11ef-b9f8-96b577e6740e"/>
          <p:cNvPicPr/>
          <p:nvPr>
            <p:custDataLst>
              <p:tags r:id="rId2"/>
            </p:custDataLst>
          </p:nvPr>
        </p:nvPicPr>
        <p:blipFill rotWithShape="1">
          <a:blip r:embed="rId3"/>
          <a:srcRect l="20290" t="11404" r="23027" b="11645"/>
          <a:stretch>
            <a:fillRect/>
          </a:stretch>
        </p:blipFill>
        <p:spPr>
          <a:xfrm>
            <a:off x="6003367" y="1979532"/>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pic>
        <p:nvPicPr>
          <p:cNvPr id="13" name="图片 12" descr="/data/temp/4d3edf38-379b-11ef-b9f8-96b577e6740e.jpg@base@tag=imgScale&amp;m=1&amp;w=458&amp;h=414&amp;q=954d3edf38-379b-11ef-b9f8-96b577e6740e"/>
          <p:cNvPicPr/>
          <p:nvPr>
            <p:custDataLst>
              <p:tags r:id="rId4"/>
            </p:custDataLst>
          </p:nvPr>
        </p:nvPicPr>
        <p:blipFill rotWithShape="1">
          <a:blip r:embed="rId5"/>
          <a:srcRect l="13170" r="13170"/>
          <a:stretch>
            <a:fillRect/>
          </a:stretch>
        </p:blipFill>
        <p:spPr>
          <a:xfrm>
            <a:off x="4408195" y="2941052"/>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pic>
        <p:nvPicPr>
          <p:cNvPr id="17" name="图片 16" descr="/data/temp/4d3ee41d-379b-11ef-b9f8-96b577e6740e.jpg@base@tag=imgScale&amp;m=1&amp;w=458&amp;h=414&amp;q=954d3ee41d-379b-11ef-b9f8-96b577e6740e"/>
          <p:cNvPicPr/>
          <p:nvPr>
            <p:custDataLst>
              <p:tags r:id="rId6"/>
            </p:custDataLst>
          </p:nvPr>
        </p:nvPicPr>
        <p:blipFill rotWithShape="1">
          <a:blip r:embed="rId7"/>
          <a:srcRect l="12750" r="12750"/>
          <a:stretch>
            <a:fillRect/>
          </a:stretch>
        </p:blipFill>
        <p:spPr>
          <a:xfrm>
            <a:off x="6035485" y="3836328"/>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sp>
        <p:nvSpPr>
          <p:cNvPr id="8" name="矩形 7"/>
          <p:cNvSpPr/>
          <p:nvPr>
            <p:custDataLst>
              <p:tags r:id="rId8"/>
            </p:custDataLst>
          </p:nvPr>
        </p:nvSpPr>
        <p:spPr>
          <a:xfrm>
            <a:off x="1024477" y="2820611"/>
            <a:ext cx="3212350"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lvl="0" algn="l">
              <a:spcBef>
                <a:spcPct val="0"/>
              </a:spcBef>
              <a:spcAft>
                <a:spcPct val="0"/>
              </a:spcAft>
              <a:buClrTx/>
              <a:buSzTx/>
              <a:buFontTx/>
            </a:pPr>
            <a:r>
              <a:rPr lang="zh-CN" altLang="en-US" sz="1600" b="1">
                <a:solidFill>
                  <a:schemeClr val="accent1"/>
                </a:solidFill>
                <a:latin typeface="+mn-ea"/>
                <a:cs typeface="+mn-ea"/>
                <a:sym typeface="+mn-ea"/>
              </a:rPr>
              <a:t>训练模型</a:t>
            </a:r>
            <a:endParaRPr lang="zh-CN" altLang="en-US" sz="1600" b="1">
              <a:solidFill>
                <a:schemeClr val="accent1"/>
              </a:solidFill>
              <a:latin typeface="+mn-ea"/>
              <a:cs typeface="+mn-ea"/>
              <a:sym typeface="+mn-ea"/>
            </a:endParaRPr>
          </a:p>
        </p:txBody>
      </p:sp>
      <p:sp>
        <p:nvSpPr>
          <p:cNvPr id="15" name="矩形 14"/>
          <p:cNvSpPr/>
          <p:nvPr>
            <p:custDataLst>
              <p:tags r:id="rId9"/>
            </p:custDataLst>
          </p:nvPr>
        </p:nvSpPr>
        <p:spPr>
          <a:xfrm>
            <a:off x="1023808" y="3410102"/>
            <a:ext cx="3213020" cy="1406451"/>
          </a:xfrm>
          <a:prstGeom prst="rect">
            <a:avLst/>
          </a:prstGeom>
          <a:ln>
            <a:noFill/>
            <a:prstDash val="sysDash"/>
          </a:ln>
        </p:spPr>
        <p:txBody>
          <a:bodyPr vert="horz" wrap="square" lIns="0" tIns="0" rIns="0" bIns="0" rtlCol="0" anchor="t" anchorCtr="0">
            <a:noAutofit/>
          </a:bodyPr>
          <a:p>
            <a:pPr indent="-228600">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使用训练数据对模型进行训练，调整模型的参数以最小化损失函数，提高模型的预测准确率。</a:t>
            </a:r>
            <a:endParaRPr lang="zh-CN" altLang="en-US" sz="1400" dirty="0">
              <a:ln>
                <a:noFill/>
                <a:prstDash val="sysDot"/>
              </a:ln>
              <a:solidFill>
                <a:schemeClr val="tx1">
                  <a:lumMod val="85000"/>
                  <a:lumOff val="15000"/>
                </a:schemeClr>
              </a:solidFill>
              <a:latin typeface="+mn-ea"/>
              <a:cs typeface="+mn-ea"/>
            </a:endParaRPr>
          </a:p>
        </p:txBody>
      </p:sp>
      <p:cxnSp>
        <p:nvCxnSpPr>
          <p:cNvPr id="18" name="直接连接符 17"/>
          <p:cNvCxnSpPr/>
          <p:nvPr>
            <p:custDataLst>
              <p:tags r:id="rId10"/>
            </p:custDataLst>
          </p:nvPr>
        </p:nvCxnSpPr>
        <p:spPr>
          <a:xfrm>
            <a:off x="1015779" y="3379322"/>
            <a:ext cx="3396431"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1"/>
            </p:custDataLst>
          </p:nvPr>
        </p:nvSpPr>
        <p:spPr>
          <a:xfrm>
            <a:off x="7967891" y="1763408"/>
            <a:ext cx="3212711"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algn="r">
              <a:spcBef>
                <a:spcPct val="0"/>
              </a:spcBef>
              <a:spcAft>
                <a:spcPct val="0"/>
              </a:spcAft>
            </a:pPr>
            <a:r>
              <a:rPr lang="zh-CN" altLang="en-US" sz="1600" b="1">
                <a:solidFill>
                  <a:schemeClr val="accent1"/>
                </a:solidFill>
                <a:latin typeface="+mn-ea"/>
                <a:cs typeface="+mn-ea"/>
                <a:sym typeface="+mn-ea"/>
              </a:rPr>
              <a:t>选择合适的模型</a:t>
            </a:r>
            <a:endParaRPr lang="zh-CN" altLang="en-US" sz="1600" b="1">
              <a:solidFill>
                <a:schemeClr val="accent1"/>
              </a:solidFill>
              <a:latin typeface="+mn-ea"/>
              <a:cs typeface="+mn-ea"/>
              <a:sym typeface="+mn-ea"/>
            </a:endParaRPr>
          </a:p>
        </p:txBody>
      </p:sp>
      <p:sp>
        <p:nvSpPr>
          <p:cNvPr id="25" name="矩形 24"/>
          <p:cNvSpPr/>
          <p:nvPr>
            <p:custDataLst>
              <p:tags r:id="rId12"/>
            </p:custDataLst>
          </p:nvPr>
        </p:nvSpPr>
        <p:spPr>
          <a:xfrm>
            <a:off x="7967891" y="2352899"/>
            <a:ext cx="3212711" cy="1406451"/>
          </a:xfrm>
          <a:prstGeom prst="rect">
            <a:avLst/>
          </a:prstGeom>
          <a:ln>
            <a:noFill/>
            <a:prstDash val="sysDash"/>
          </a:ln>
        </p:spPr>
        <p:txBody>
          <a:bodyPr vert="horz" wrap="square" lIns="0" tIns="0" rIns="0" bIns="0" rtlCol="0" anchor="t" anchorCtr="0">
            <a:noAutofit/>
          </a:bodyPr>
          <a:p>
            <a:pPr indent="-228600" algn="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根据数据的特性和任务需求，选择合适的机器学习模型，如线性回归、逻辑回归、决策树等。</a:t>
            </a:r>
            <a:endParaRPr lang="zh-CN" altLang="en-US" sz="1400" dirty="0">
              <a:ln>
                <a:noFill/>
                <a:prstDash val="sysDot"/>
              </a:ln>
              <a:solidFill>
                <a:schemeClr val="tx1">
                  <a:lumMod val="85000"/>
                  <a:lumOff val="15000"/>
                </a:schemeClr>
              </a:solidFill>
              <a:latin typeface="+mn-ea"/>
              <a:cs typeface="+mn-ea"/>
            </a:endParaRPr>
          </a:p>
        </p:txBody>
      </p:sp>
      <p:sp>
        <p:nvSpPr>
          <p:cNvPr id="26" name="矩形 25"/>
          <p:cNvSpPr/>
          <p:nvPr>
            <p:custDataLst>
              <p:tags r:id="rId13"/>
            </p:custDataLst>
          </p:nvPr>
        </p:nvSpPr>
        <p:spPr>
          <a:xfrm>
            <a:off x="7967891" y="4148805"/>
            <a:ext cx="3212711"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algn="r">
              <a:spcBef>
                <a:spcPct val="0"/>
              </a:spcBef>
              <a:spcAft>
                <a:spcPct val="0"/>
              </a:spcAft>
            </a:pPr>
            <a:r>
              <a:rPr lang="zh-CN" altLang="en-US" sz="1600" b="1">
                <a:solidFill>
                  <a:schemeClr val="accent1"/>
                </a:solidFill>
                <a:latin typeface="+mn-ea"/>
                <a:cs typeface="+mn-ea"/>
                <a:sym typeface="+mn-ea"/>
              </a:rPr>
              <a:t>评估模型</a:t>
            </a:r>
            <a:endParaRPr lang="zh-CN" altLang="en-US" sz="1600" b="1">
              <a:solidFill>
                <a:schemeClr val="accent1"/>
              </a:solidFill>
              <a:latin typeface="+mn-ea"/>
              <a:cs typeface="+mn-ea"/>
              <a:sym typeface="+mn-ea"/>
            </a:endParaRPr>
          </a:p>
        </p:txBody>
      </p:sp>
      <p:sp>
        <p:nvSpPr>
          <p:cNvPr id="27" name="矩形 26"/>
          <p:cNvSpPr/>
          <p:nvPr>
            <p:custDataLst>
              <p:tags r:id="rId14"/>
            </p:custDataLst>
          </p:nvPr>
        </p:nvSpPr>
        <p:spPr>
          <a:xfrm>
            <a:off x="7967891" y="4745657"/>
            <a:ext cx="3212711" cy="1406451"/>
          </a:xfrm>
          <a:prstGeom prst="rect">
            <a:avLst/>
          </a:prstGeom>
          <a:ln>
            <a:noFill/>
            <a:prstDash val="sysDash"/>
          </a:ln>
        </p:spPr>
        <p:txBody>
          <a:bodyPr vert="horz" wrap="square" lIns="0" tIns="0" rIns="0" bIns="0" rtlCol="0" anchor="t" anchorCtr="0">
            <a:noAutofit/>
          </a:bodyPr>
          <a:p>
            <a:pPr indent="-228600" algn="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使用测试数据对训练好的模型进行评估，通过准确率、召回率、F1值等指标来评估模型的性能。</a:t>
            </a:r>
            <a:endParaRPr lang="zh-CN" altLang="en-US" sz="1400">
              <a:ln>
                <a:noFill/>
                <a:prstDash val="sysDot"/>
              </a:ln>
              <a:solidFill>
                <a:schemeClr val="tx1">
                  <a:lumMod val="85000"/>
                  <a:lumOff val="15000"/>
                </a:schemeClr>
              </a:solidFill>
              <a:latin typeface="+mn-ea"/>
              <a:cs typeface="+mn-ea"/>
            </a:endParaRPr>
          </a:p>
        </p:txBody>
      </p:sp>
      <p:cxnSp>
        <p:nvCxnSpPr>
          <p:cNvPr id="28" name="直接连接符 27"/>
          <p:cNvCxnSpPr/>
          <p:nvPr>
            <p:custDataLst>
              <p:tags r:id="rId15"/>
            </p:custDataLst>
          </p:nvPr>
        </p:nvCxnSpPr>
        <p:spPr>
          <a:xfrm>
            <a:off x="7611921" y="2323458"/>
            <a:ext cx="3569186"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30" name="直接连接符 29"/>
          <p:cNvCxnSpPr/>
          <p:nvPr>
            <p:custDataLst>
              <p:tags r:id="rId16"/>
            </p:custDataLst>
          </p:nvPr>
        </p:nvCxnSpPr>
        <p:spPr>
          <a:xfrm>
            <a:off x="7862171" y="4717554"/>
            <a:ext cx="3315803"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p:txBody>
          <a:bodyPr/>
          <a:lstStyle/>
          <a:p>
            <a:r>
              <a:rPr lang="zh-CN" altLang="en-US" dirty="0"/>
              <a:t>模型调优与评估</a:t>
            </a:r>
            <a:endParaRPr lang="zh-CN" altLang="en-US" dirty="0"/>
          </a:p>
        </p:txBody>
      </p:sp>
      <p:sp>
        <p:nvSpPr>
          <p:cNvPr id="3" name="矩形: 圆角 2"/>
          <p:cNvSpPr/>
          <p:nvPr>
            <p:custDataLst>
              <p:tags r:id="rId2"/>
            </p:custDataLst>
          </p:nvPr>
        </p:nvSpPr>
        <p:spPr>
          <a:xfrm>
            <a:off x="696595" y="2414509"/>
            <a:ext cx="3230435" cy="3105333"/>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4" name="矩形 3"/>
          <p:cNvSpPr/>
          <p:nvPr>
            <p:custDataLst>
              <p:tags r:id="rId3"/>
            </p:custDataLst>
          </p:nvPr>
        </p:nvSpPr>
        <p:spPr>
          <a:xfrm>
            <a:off x="961406" y="3647752"/>
            <a:ext cx="2702719" cy="160537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通过调整模型的超参数，如学习率、批次大小等，以提高模型的性能和泛化能力。</a:t>
            </a:r>
            <a:endParaRPr lang="zh-CN" altLang="en-US" sz="1600" dirty="0">
              <a:solidFill>
                <a:schemeClr val="tx1">
                  <a:lumMod val="85000"/>
                  <a:lumOff val="15000"/>
                </a:schemeClr>
              </a:solidFill>
              <a:latin typeface="+mn-ea"/>
              <a:cs typeface="+mn-ea"/>
            </a:endParaRPr>
          </a:p>
        </p:txBody>
      </p:sp>
      <p:sp>
        <p:nvSpPr>
          <p:cNvPr id="10" name="圆角矩形 9"/>
          <p:cNvSpPr/>
          <p:nvPr>
            <p:custDataLst>
              <p:tags r:id="rId4"/>
            </p:custDataLst>
          </p:nvPr>
        </p:nvSpPr>
        <p:spPr>
          <a:xfrm>
            <a:off x="961406" y="1977603"/>
            <a:ext cx="694096" cy="68012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sz="2000" b="1">
                <a:latin typeface="+mn-ea"/>
                <a:cs typeface="+mn-ea"/>
                <a:sym typeface="+mn-ea"/>
              </a:rPr>
              <a:t>01</a:t>
            </a:r>
            <a:endParaRPr lang="en-US" altLang="zh-CN" sz="2000" b="1" dirty="0">
              <a:latin typeface="+mn-ea"/>
              <a:cs typeface="+mn-ea"/>
              <a:sym typeface="+mn-ea"/>
            </a:endParaRPr>
          </a:p>
        </p:txBody>
      </p:sp>
      <p:sp>
        <p:nvSpPr>
          <p:cNvPr id="11" name="矩形 10"/>
          <p:cNvSpPr/>
          <p:nvPr>
            <p:custDataLst>
              <p:tags r:id="rId5"/>
            </p:custDataLst>
          </p:nvPr>
        </p:nvSpPr>
        <p:spPr>
          <a:xfrm>
            <a:off x="964581" y="2832999"/>
            <a:ext cx="2703989" cy="455322"/>
          </a:xfrm>
          <a:prstGeom prst="rect">
            <a:avLst/>
          </a:prstGeom>
          <a:noFill/>
        </p:spPr>
        <p:txBody>
          <a:bodyPr wrap="square" lIns="0" tIns="0" rIns="0" bIns="0" rtlCol="0" anchor="ctr" anchorCtr="0">
            <a:noAutofit/>
          </a:bodyPr>
          <a:p>
            <a:pPr>
              <a:spcBef>
                <a:spcPct val="0"/>
              </a:spcBef>
              <a:spcAft>
                <a:spcPct val="0"/>
              </a:spcAft>
            </a:pPr>
            <a:r>
              <a:rPr lang="zh-CN" altLang="en-US" sz="2200" b="1">
                <a:solidFill>
                  <a:schemeClr val="accent1"/>
                </a:solidFill>
                <a:latin typeface="+mn-ea"/>
                <a:cs typeface="+mn-ea"/>
              </a:rPr>
              <a:t>超参数调整</a:t>
            </a:r>
            <a:endParaRPr lang="zh-CN" altLang="en-US" sz="2200" b="1">
              <a:solidFill>
                <a:schemeClr val="accent1"/>
              </a:solidFill>
              <a:latin typeface="+mn-ea"/>
              <a:cs typeface="+mn-ea"/>
            </a:endParaRPr>
          </a:p>
        </p:txBody>
      </p:sp>
      <p:sp>
        <p:nvSpPr>
          <p:cNvPr id="12" name="矩形: 圆角 2"/>
          <p:cNvSpPr/>
          <p:nvPr>
            <p:custDataLst>
              <p:tags r:id="rId6"/>
            </p:custDataLst>
          </p:nvPr>
        </p:nvSpPr>
        <p:spPr>
          <a:xfrm>
            <a:off x="4481418" y="2414509"/>
            <a:ext cx="3230435" cy="3105333"/>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13" name="矩形 12"/>
          <p:cNvSpPr/>
          <p:nvPr>
            <p:custDataLst>
              <p:tags r:id="rId7"/>
            </p:custDataLst>
          </p:nvPr>
        </p:nvSpPr>
        <p:spPr>
          <a:xfrm>
            <a:off x="4746228" y="3652832"/>
            <a:ext cx="2702719" cy="160537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使用合适的评估指标，如准确率、召回率、F1分数等，对模型进行评估，以了解模型的性能和局限性。</a:t>
            </a:r>
            <a:endParaRPr lang="zh-CN" altLang="en-US" sz="1600" dirty="0">
              <a:solidFill>
                <a:schemeClr val="tx1">
                  <a:lumMod val="85000"/>
                  <a:lumOff val="15000"/>
                </a:schemeClr>
              </a:solidFill>
              <a:latin typeface="+mn-ea"/>
              <a:cs typeface="+mn-ea"/>
            </a:endParaRPr>
          </a:p>
        </p:txBody>
      </p:sp>
      <p:sp>
        <p:nvSpPr>
          <p:cNvPr id="14" name="圆角矩形 13"/>
          <p:cNvSpPr/>
          <p:nvPr>
            <p:custDataLst>
              <p:tags r:id="rId8"/>
            </p:custDataLst>
          </p:nvPr>
        </p:nvSpPr>
        <p:spPr>
          <a:xfrm>
            <a:off x="4746228" y="1977603"/>
            <a:ext cx="694096" cy="68012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sz="2000" b="1">
                <a:latin typeface="+mn-ea"/>
                <a:cs typeface="+mn-ea"/>
                <a:sym typeface="+mn-ea"/>
              </a:rPr>
              <a:t>02</a:t>
            </a:r>
            <a:endParaRPr lang="en-US" altLang="zh-CN" sz="2000" b="1" dirty="0">
              <a:latin typeface="+mn-ea"/>
              <a:cs typeface="+mn-ea"/>
              <a:sym typeface="+mn-ea"/>
            </a:endParaRPr>
          </a:p>
        </p:txBody>
      </p:sp>
      <p:sp>
        <p:nvSpPr>
          <p:cNvPr id="15" name="矩形 14"/>
          <p:cNvSpPr/>
          <p:nvPr>
            <p:custDataLst>
              <p:tags r:id="rId9"/>
            </p:custDataLst>
          </p:nvPr>
        </p:nvSpPr>
        <p:spPr>
          <a:xfrm>
            <a:off x="4751944" y="2845064"/>
            <a:ext cx="2703989" cy="443256"/>
          </a:xfrm>
          <a:prstGeom prst="rect">
            <a:avLst/>
          </a:prstGeom>
          <a:noFill/>
        </p:spPr>
        <p:txBody>
          <a:bodyPr wrap="square" lIns="0" tIns="0" rIns="0" bIns="0" rtlCol="0" anchor="ctr" anchorCtr="0">
            <a:noAutofit/>
          </a:bodyPr>
          <a:p>
            <a:pPr>
              <a:spcBef>
                <a:spcPct val="0"/>
              </a:spcBef>
              <a:spcAft>
                <a:spcPct val="0"/>
              </a:spcAft>
            </a:pPr>
            <a:r>
              <a:rPr lang="zh-CN" altLang="en-US" sz="2200" b="1">
                <a:solidFill>
                  <a:schemeClr val="accent1"/>
                </a:solidFill>
                <a:latin typeface="+mn-ea"/>
                <a:cs typeface="+mn-ea"/>
              </a:rPr>
              <a:t>模型评估</a:t>
            </a:r>
            <a:endParaRPr lang="zh-CN" altLang="en-US" sz="2200" b="1">
              <a:solidFill>
                <a:schemeClr val="accent1"/>
              </a:solidFill>
              <a:latin typeface="+mn-ea"/>
              <a:cs typeface="+mn-ea"/>
            </a:endParaRPr>
          </a:p>
        </p:txBody>
      </p:sp>
      <p:sp>
        <p:nvSpPr>
          <p:cNvPr id="63" name="矩形: 圆角 2"/>
          <p:cNvSpPr/>
          <p:nvPr>
            <p:custDataLst>
              <p:tags r:id="rId10"/>
            </p:custDataLst>
          </p:nvPr>
        </p:nvSpPr>
        <p:spPr>
          <a:xfrm>
            <a:off x="8266240" y="2414509"/>
            <a:ext cx="3230435" cy="3105333"/>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16" name="矩形 15"/>
          <p:cNvSpPr/>
          <p:nvPr>
            <p:custDataLst>
              <p:tags r:id="rId11"/>
            </p:custDataLst>
          </p:nvPr>
        </p:nvSpPr>
        <p:spPr>
          <a:xfrm>
            <a:off x="8531051" y="3647752"/>
            <a:ext cx="2702719" cy="160537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使用交叉验证方法，如K折交叉验证，来评估模型的泛化能力和稳定性。</a:t>
            </a:r>
            <a:endParaRPr lang="zh-CN" altLang="en-US" sz="1600" dirty="0">
              <a:solidFill>
                <a:schemeClr val="tx1">
                  <a:lumMod val="85000"/>
                  <a:lumOff val="15000"/>
                </a:schemeClr>
              </a:solidFill>
              <a:latin typeface="+mn-ea"/>
              <a:cs typeface="+mn-ea"/>
            </a:endParaRPr>
          </a:p>
        </p:txBody>
      </p:sp>
      <p:sp>
        <p:nvSpPr>
          <p:cNvPr id="65" name="圆角矩形 64"/>
          <p:cNvSpPr/>
          <p:nvPr>
            <p:custDataLst>
              <p:tags r:id="rId12"/>
            </p:custDataLst>
          </p:nvPr>
        </p:nvSpPr>
        <p:spPr>
          <a:xfrm>
            <a:off x="8531051" y="1977603"/>
            <a:ext cx="694096" cy="68012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Autofit/>
          </a:bodyPr>
          <a:p>
            <a:pPr algn="ctr">
              <a:spcBef>
                <a:spcPct val="0"/>
              </a:spcBef>
              <a:spcAft>
                <a:spcPct val="0"/>
              </a:spcAft>
            </a:pPr>
            <a:r>
              <a:rPr lang="en-US" altLang="zh-CN" sz="2000" b="1" dirty="0">
                <a:latin typeface="+mn-ea"/>
                <a:cs typeface="+mn-ea"/>
                <a:sym typeface="+mn-ea"/>
              </a:rPr>
              <a:t>03</a:t>
            </a:r>
            <a:endParaRPr lang="en-US" altLang="zh-CN" sz="2000" b="1" dirty="0">
              <a:latin typeface="+mn-ea"/>
              <a:cs typeface="+mn-ea"/>
              <a:sym typeface="+mn-ea"/>
            </a:endParaRPr>
          </a:p>
        </p:txBody>
      </p:sp>
      <p:cxnSp>
        <p:nvCxnSpPr>
          <p:cNvPr id="17" name="直接连接符 16"/>
          <p:cNvCxnSpPr/>
          <p:nvPr>
            <p:custDataLst>
              <p:tags r:id="rId13"/>
            </p:custDataLst>
          </p:nvPr>
        </p:nvCxnSpPr>
        <p:spPr>
          <a:xfrm flipV="1">
            <a:off x="882026" y="3452160"/>
            <a:ext cx="2844332"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custDataLst>
              <p:tags r:id="rId14"/>
            </p:custDataLst>
          </p:nvPr>
        </p:nvCxnSpPr>
        <p:spPr>
          <a:xfrm>
            <a:off x="4666849" y="3452160"/>
            <a:ext cx="2844332"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15"/>
            </p:custDataLst>
          </p:nvPr>
        </p:nvCxnSpPr>
        <p:spPr>
          <a:xfrm flipV="1">
            <a:off x="8451671" y="3452160"/>
            <a:ext cx="2844332"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6"/>
            </p:custDataLst>
          </p:nvPr>
        </p:nvSpPr>
        <p:spPr>
          <a:xfrm>
            <a:off x="8531051" y="2850145"/>
            <a:ext cx="2703989" cy="443256"/>
          </a:xfrm>
          <a:prstGeom prst="rect">
            <a:avLst/>
          </a:prstGeom>
          <a:noFill/>
        </p:spPr>
        <p:txBody>
          <a:bodyPr wrap="square" lIns="0" tIns="0" rIns="0" bIns="0" rtlCol="0" anchor="ctr" anchorCtr="0">
            <a:noAutofit/>
          </a:bodyPr>
          <a:p>
            <a:pPr>
              <a:spcBef>
                <a:spcPct val="0"/>
              </a:spcBef>
              <a:spcAft>
                <a:spcPct val="0"/>
              </a:spcAft>
            </a:pPr>
            <a:r>
              <a:rPr lang="zh-CN" altLang="en-US" sz="2200" b="1" dirty="0">
                <a:solidFill>
                  <a:schemeClr val="accent1"/>
                </a:solidFill>
                <a:latin typeface="+mn-ea"/>
                <a:cs typeface="+mn-ea"/>
              </a:rPr>
              <a:t>交叉验证</a:t>
            </a:r>
            <a:endParaRPr lang="zh-CN" altLang="en-US" sz="2200" b="1" dirty="0">
              <a:solidFill>
                <a:schemeClr val="accent1"/>
              </a:solidFill>
              <a:latin typeface="+mn-ea"/>
              <a:cs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机器学习进阶</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05</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lnSpcReduction="20000"/>
          </a:bodyPr>
          <a:lstStyle/>
          <a:p>
            <a:r>
              <a:rPr lang="zh-CN" altLang="en-US" dirty="0"/>
              <a:t>目录</a:t>
            </a:r>
            <a:endParaRPr lang="zh-CN" altLang="en-US" dirty="0"/>
          </a:p>
        </p:txBody>
      </p:sp>
      <p:sp>
        <p:nvSpPr>
          <p:cNvPr id="6" name="序号"/>
          <p:cNvSpPr txBox="1"/>
          <p:nvPr>
            <p:custDataLst>
              <p:tags r:id="rId2"/>
            </p:custDataLst>
          </p:nvPr>
        </p:nvSpPr>
        <p:spPr>
          <a:xfrm>
            <a:off x="7023324" y="2589847"/>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01</a:t>
            </a:r>
            <a:endParaRPr lang="en-US" sz="2400" b="1" dirty="0">
              <a:solidFill>
                <a:schemeClr val="accent1"/>
              </a:solidFill>
              <a:latin typeface="+mj-ea"/>
              <a:ea typeface="+mj-ea"/>
            </a:endParaRPr>
          </a:p>
        </p:txBody>
      </p:sp>
      <p:sp>
        <p:nvSpPr>
          <p:cNvPr id="7" name="项标题"/>
          <p:cNvSpPr txBox="1"/>
          <p:nvPr>
            <p:custDataLst>
              <p:tags r:id="rId3"/>
            </p:custDataLst>
          </p:nvPr>
        </p:nvSpPr>
        <p:spPr>
          <a:xfrm>
            <a:off x="7814602" y="2589942"/>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机器学习概述</a:t>
            </a:r>
            <a:endParaRPr lang="zh-CN" altLang="en-US" sz="2400" b="1" dirty="0">
              <a:solidFill>
                <a:schemeClr val="tx1">
                  <a:lumMod val="85000"/>
                  <a:lumOff val="15000"/>
                </a:schemeClr>
              </a:solidFill>
              <a:latin typeface="+mj-ea"/>
              <a:ea typeface="+mj-ea"/>
            </a:endParaRPr>
          </a:p>
        </p:txBody>
      </p:sp>
      <p:sp>
        <p:nvSpPr>
          <p:cNvPr id="14" name="序号"/>
          <p:cNvSpPr txBox="1"/>
          <p:nvPr>
            <p:custDataLst>
              <p:tags r:id="rId4"/>
            </p:custDataLst>
          </p:nvPr>
        </p:nvSpPr>
        <p:spPr>
          <a:xfrm>
            <a:off x="7023324" y="3229116"/>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02</a:t>
            </a:r>
            <a:endParaRPr lang="en-US" sz="2400" b="1" dirty="0">
              <a:solidFill>
                <a:schemeClr val="accent1"/>
              </a:solidFill>
              <a:latin typeface="+mj-ea"/>
              <a:ea typeface="+mj-ea"/>
            </a:endParaRPr>
          </a:p>
        </p:txBody>
      </p:sp>
      <p:sp>
        <p:nvSpPr>
          <p:cNvPr id="15" name="项标题"/>
          <p:cNvSpPr txBox="1"/>
          <p:nvPr>
            <p:custDataLst>
              <p:tags r:id="rId5"/>
            </p:custDataLst>
          </p:nvPr>
        </p:nvSpPr>
        <p:spPr>
          <a:xfrm>
            <a:off x="7814602" y="3229211"/>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机器学习基础</a:t>
            </a:r>
            <a:endParaRPr lang="zh-CN" altLang="en-US" sz="2400" b="1" dirty="0">
              <a:solidFill>
                <a:schemeClr val="tx1">
                  <a:lumMod val="85000"/>
                  <a:lumOff val="15000"/>
                </a:schemeClr>
              </a:solidFill>
              <a:latin typeface="+mj-ea"/>
              <a:ea typeface="+mj-ea"/>
            </a:endParaRPr>
          </a:p>
        </p:txBody>
      </p:sp>
      <p:sp>
        <p:nvSpPr>
          <p:cNvPr id="17" name="序号"/>
          <p:cNvSpPr txBox="1"/>
          <p:nvPr>
            <p:custDataLst>
              <p:tags r:id="rId6"/>
            </p:custDataLst>
          </p:nvPr>
        </p:nvSpPr>
        <p:spPr>
          <a:xfrm>
            <a:off x="7023324" y="3868385"/>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03</a:t>
            </a:r>
            <a:endParaRPr lang="en-US" sz="2400" b="1" dirty="0">
              <a:solidFill>
                <a:schemeClr val="accent1"/>
              </a:solidFill>
              <a:latin typeface="+mj-ea"/>
              <a:ea typeface="+mj-ea"/>
            </a:endParaRPr>
          </a:p>
        </p:txBody>
      </p:sp>
      <p:sp>
        <p:nvSpPr>
          <p:cNvPr id="18" name="项标题"/>
          <p:cNvSpPr txBox="1"/>
          <p:nvPr>
            <p:custDataLst>
              <p:tags r:id="rId7"/>
            </p:custDataLst>
          </p:nvPr>
        </p:nvSpPr>
        <p:spPr>
          <a:xfrm>
            <a:off x="7814602" y="3868480"/>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常见机器学习算法</a:t>
            </a:r>
            <a:endParaRPr lang="zh-CN" altLang="en-US" sz="2400" b="1" dirty="0">
              <a:solidFill>
                <a:schemeClr val="tx1">
                  <a:lumMod val="85000"/>
                  <a:lumOff val="15000"/>
                </a:schemeClr>
              </a:solidFill>
              <a:latin typeface="+mj-ea"/>
              <a:ea typeface="+mj-ea"/>
            </a:endParaRPr>
          </a:p>
        </p:txBody>
      </p:sp>
      <p:sp>
        <p:nvSpPr>
          <p:cNvPr id="20" name="序号"/>
          <p:cNvSpPr txBox="1"/>
          <p:nvPr>
            <p:custDataLst>
              <p:tags r:id="rId8"/>
            </p:custDataLst>
          </p:nvPr>
        </p:nvSpPr>
        <p:spPr>
          <a:xfrm>
            <a:off x="7023324" y="4507654"/>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04</a:t>
            </a:r>
            <a:endParaRPr lang="en-US" sz="2400" b="1" dirty="0">
              <a:solidFill>
                <a:schemeClr val="accent1"/>
              </a:solidFill>
              <a:latin typeface="+mj-ea"/>
              <a:ea typeface="+mj-ea"/>
            </a:endParaRPr>
          </a:p>
        </p:txBody>
      </p:sp>
      <p:sp>
        <p:nvSpPr>
          <p:cNvPr id="21" name="项标题"/>
          <p:cNvSpPr txBox="1"/>
          <p:nvPr>
            <p:custDataLst>
              <p:tags r:id="rId9"/>
            </p:custDataLst>
          </p:nvPr>
        </p:nvSpPr>
        <p:spPr>
          <a:xfrm>
            <a:off x="7814602" y="4507749"/>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机器学习实践</a:t>
            </a:r>
            <a:endParaRPr lang="zh-CN" altLang="en-US" sz="2400" b="1" dirty="0">
              <a:solidFill>
                <a:schemeClr val="tx1">
                  <a:lumMod val="85000"/>
                  <a:lumOff val="15000"/>
                </a:schemeClr>
              </a:solidFill>
              <a:latin typeface="+mj-ea"/>
              <a:ea typeface="+mj-ea"/>
            </a:endParaRPr>
          </a:p>
        </p:txBody>
      </p:sp>
      <p:sp>
        <p:nvSpPr>
          <p:cNvPr id="23" name="序号"/>
          <p:cNvSpPr txBox="1"/>
          <p:nvPr>
            <p:custDataLst>
              <p:tags r:id="rId10"/>
            </p:custDataLst>
          </p:nvPr>
        </p:nvSpPr>
        <p:spPr>
          <a:xfrm>
            <a:off x="7023324" y="5146923"/>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05</a:t>
            </a:r>
            <a:endParaRPr lang="en-US" sz="2400" b="1" dirty="0">
              <a:solidFill>
                <a:schemeClr val="accent1"/>
              </a:solidFill>
              <a:latin typeface="+mj-ea"/>
              <a:ea typeface="+mj-ea"/>
            </a:endParaRPr>
          </a:p>
        </p:txBody>
      </p:sp>
      <p:sp>
        <p:nvSpPr>
          <p:cNvPr id="24" name="项标题"/>
          <p:cNvSpPr txBox="1"/>
          <p:nvPr>
            <p:custDataLst>
              <p:tags r:id="rId11"/>
            </p:custDataLst>
          </p:nvPr>
        </p:nvSpPr>
        <p:spPr>
          <a:xfrm>
            <a:off x="7814602" y="5147018"/>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机器学习进阶</a:t>
            </a:r>
            <a:endParaRPr lang="zh-CN" altLang="en-US" sz="2400" b="1" dirty="0">
              <a:solidFill>
                <a:schemeClr val="tx1">
                  <a:lumMod val="85000"/>
                  <a:lumOff val="15000"/>
                </a:schemeClr>
              </a:solidFill>
              <a:latin typeface="+mj-ea"/>
              <a:ea typeface="+mj-ea"/>
            </a:endParaRPr>
          </a:p>
        </p:txBody>
      </p:sp>
      <p:sp>
        <p:nvSpPr>
          <p:cNvPr id="26" name="序号"/>
          <p:cNvSpPr txBox="1"/>
          <p:nvPr>
            <p:custDataLst>
              <p:tags r:id="rId12"/>
            </p:custDataLst>
          </p:nvPr>
        </p:nvSpPr>
        <p:spPr>
          <a:xfrm>
            <a:off x="7023324" y="5786192"/>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06</a:t>
            </a:r>
            <a:endParaRPr lang="en-US" sz="2400" b="1" dirty="0">
              <a:solidFill>
                <a:schemeClr val="accent1"/>
              </a:solidFill>
              <a:latin typeface="+mj-ea"/>
              <a:ea typeface="+mj-ea"/>
            </a:endParaRPr>
          </a:p>
        </p:txBody>
      </p:sp>
      <p:sp>
        <p:nvSpPr>
          <p:cNvPr id="27" name="项标题"/>
          <p:cNvSpPr txBox="1"/>
          <p:nvPr>
            <p:custDataLst>
              <p:tags r:id="rId13"/>
            </p:custDataLst>
          </p:nvPr>
        </p:nvSpPr>
        <p:spPr>
          <a:xfrm>
            <a:off x="7814602" y="5786287"/>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机器学习资源推荐</a:t>
            </a:r>
            <a:endParaRPr lang="zh-CN" altLang="en-US" sz="2400" b="1" dirty="0">
              <a:solidFill>
                <a:schemeClr val="tx1">
                  <a:lumMod val="85000"/>
                  <a:lumOff val="15000"/>
                </a:schemeClr>
              </a:solidFill>
              <a:latin typeface="+mj-ea"/>
              <a:ea typeface="+mj-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2117301"/>
            <a:ext cx="2309495" cy="2947248"/>
          </a:xfrm>
        </p:spPr>
        <p:txBody>
          <a:bodyPr anchor="ctr">
            <a:normAutofit/>
          </a:bodyPr>
          <a:lstStyle/>
          <a:p>
            <a:pPr algn="ctr"/>
            <a:r>
              <a:rPr lang="zh-CN" altLang="en-US" dirty="0"/>
              <a:t>深度学习简介</a:t>
            </a:r>
            <a:endParaRPr lang="zh-CN" altLang="en-US" dirty="0"/>
          </a:p>
        </p:txBody>
      </p:sp>
      <p:pic>
        <p:nvPicPr>
          <p:cNvPr id="31" name="图片 30" descr="/data/temp/4de4f4c4-379b-11ef-b9f8-96b577e6740e.jpg@base@tag=imgScale&amp;m=1&amp;w=692&amp;h=721&amp;q=954de4f4c4-379b-11ef-b9f8-96b577e6740e"/>
          <p:cNvPicPr>
            <a:picLocks noChangeAspect="1"/>
          </p:cNvPicPr>
          <p:nvPr>
            <p:custDataLst>
              <p:tags r:id="rId2"/>
            </p:custDataLst>
          </p:nvPr>
        </p:nvPicPr>
        <p:blipFill rotWithShape="1">
          <a:blip r:embed="rId3"/>
          <a:srcRect l="13572" r="13572"/>
          <a:stretch>
            <a:fillRect/>
          </a:stretch>
        </p:blipFill>
        <p:spPr>
          <a:xfrm>
            <a:off x="6167309" y="1080867"/>
            <a:ext cx="2495152"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9" name="图片 28" descr="/data/temp/4de4f414-379b-11ef-b9f8-96b577e6740e.jpg@base@tag=imgScale&amp;m=1&amp;w=692&amp;h=721&amp;q=954de4f414-379b-11ef-b9f8-96b577e6740e"/>
          <p:cNvPicPr>
            <a:picLocks noChangeAspect="1"/>
          </p:cNvPicPr>
          <p:nvPr>
            <p:custDataLst>
              <p:tags r:id="rId4"/>
            </p:custDataLst>
          </p:nvPr>
        </p:nvPicPr>
        <p:blipFill rotWithShape="1">
          <a:blip r:embed="rId5"/>
          <a:srcRect l="1898" r="2037"/>
          <a:stretch>
            <a:fillRect/>
          </a:stretch>
        </p:blipFill>
        <p:spPr>
          <a:xfrm>
            <a:off x="3235735" y="1080867"/>
            <a:ext cx="2494281"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5" name="图片 24" descr="/data/temp/4de4f451-379b-11ef-b9f8-96b577e6740e.jpg@base@tag=imgScale&amp;m=1&amp;w=692&amp;h=719&amp;q=954de4f451-379b-11ef-b9f8-96b577e6740e"/>
          <p:cNvPicPr>
            <a:picLocks noChangeAspect="1"/>
          </p:cNvPicPr>
          <p:nvPr>
            <p:custDataLst>
              <p:tags r:id="rId6"/>
            </p:custDataLst>
          </p:nvPr>
        </p:nvPicPr>
        <p:blipFill rotWithShape="1">
          <a:blip r:embed="rId7"/>
          <a:srcRect l="13895" r="13895"/>
          <a:stretch>
            <a:fillRect/>
          </a:stretch>
        </p:blipFill>
        <p:spPr>
          <a:xfrm>
            <a:off x="9100787" y="1087218"/>
            <a:ext cx="2495152" cy="259064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5" name="Rectangle 41757_#color-886&amp;3357"/>
          <p:cNvSpPr/>
          <p:nvPr>
            <p:custDataLst>
              <p:tags r:id="rId8"/>
            </p:custDataLst>
          </p:nvPr>
        </p:nvSpPr>
        <p:spPr>
          <a:xfrm>
            <a:off x="3566617" y="3053455"/>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6" name="矩形 5"/>
          <p:cNvSpPr/>
          <p:nvPr>
            <p:custDataLst>
              <p:tags r:id="rId9"/>
            </p:custDataLst>
          </p:nvPr>
        </p:nvSpPr>
        <p:spPr>
          <a:xfrm>
            <a:off x="3793344" y="3336705"/>
            <a:ext cx="1982750"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01</a:t>
            </a:r>
            <a:endParaRPr lang="zh-CN" altLang="en-US" sz="3000" b="1">
              <a:solidFill>
                <a:schemeClr val="accent1"/>
              </a:solidFill>
              <a:latin typeface="+mn-ea"/>
              <a:cs typeface="+mn-ea"/>
            </a:endParaRPr>
          </a:p>
        </p:txBody>
      </p:sp>
      <p:sp>
        <p:nvSpPr>
          <p:cNvPr id="7" name="矩形 6"/>
          <p:cNvSpPr/>
          <p:nvPr>
            <p:custDataLst>
              <p:tags r:id="rId10"/>
            </p:custDataLst>
          </p:nvPr>
        </p:nvSpPr>
        <p:spPr>
          <a:xfrm>
            <a:off x="3793979" y="4467800"/>
            <a:ext cx="1982750" cy="135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chemeClr val="dk1">
                    <a:lumMod val="85000"/>
                    <a:lumOff val="15000"/>
                  </a:schemeClr>
                </a:solidFill>
                <a:latin typeface="+mn-ea"/>
                <a:cs typeface="+mn-ea"/>
              </a:rPr>
              <a:t>深度学习是机器学习的一个分支，它使用深度神经网络来学习复杂的数据表示和模式。</a:t>
            </a:r>
            <a:endParaRPr lang="zh-CN" altLang="en-US" sz="1400" dirty="0">
              <a:solidFill>
                <a:schemeClr val="dk1">
                  <a:lumMod val="85000"/>
                  <a:lumOff val="15000"/>
                </a:schemeClr>
              </a:solidFill>
              <a:latin typeface="+mn-ea"/>
              <a:cs typeface="+mn-ea"/>
            </a:endParaRPr>
          </a:p>
        </p:txBody>
      </p:sp>
      <p:sp>
        <p:nvSpPr>
          <p:cNvPr id="8" name="矩形 7"/>
          <p:cNvSpPr/>
          <p:nvPr>
            <p:custDataLst>
              <p:tags r:id="rId11"/>
            </p:custDataLst>
          </p:nvPr>
        </p:nvSpPr>
        <p:spPr>
          <a:xfrm>
            <a:off x="3793979" y="3850493"/>
            <a:ext cx="1982750"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深度学习概述</a:t>
            </a:r>
            <a:endParaRPr lang="zh-CN" altLang="en-US" b="1" dirty="0">
              <a:solidFill>
                <a:schemeClr val="dk1">
                  <a:lumMod val="100000"/>
                </a:schemeClr>
              </a:solidFill>
              <a:latin typeface="+mn-ea"/>
              <a:cs typeface="+mn-ea"/>
            </a:endParaRPr>
          </a:p>
        </p:txBody>
      </p:sp>
      <p:sp>
        <p:nvSpPr>
          <p:cNvPr id="14" name="Rectangle 41757_#color-886&amp;3357"/>
          <p:cNvSpPr/>
          <p:nvPr>
            <p:custDataLst>
              <p:tags r:id="rId12"/>
            </p:custDataLst>
          </p:nvPr>
        </p:nvSpPr>
        <p:spPr>
          <a:xfrm>
            <a:off x="6491204" y="3053455"/>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9" name="矩形 8"/>
          <p:cNvSpPr/>
          <p:nvPr>
            <p:custDataLst>
              <p:tags r:id="rId13"/>
            </p:custDataLst>
          </p:nvPr>
        </p:nvSpPr>
        <p:spPr>
          <a:xfrm>
            <a:off x="6714121" y="3336705"/>
            <a:ext cx="1981479"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02</a:t>
            </a:r>
            <a:endParaRPr lang="zh-CN" altLang="en-US" sz="3000" b="1">
              <a:solidFill>
                <a:schemeClr val="accent1"/>
              </a:solidFill>
              <a:latin typeface="+mn-ea"/>
              <a:cs typeface="+mn-ea"/>
            </a:endParaRPr>
          </a:p>
        </p:txBody>
      </p:sp>
      <p:sp>
        <p:nvSpPr>
          <p:cNvPr id="19" name="矩形 18"/>
          <p:cNvSpPr/>
          <p:nvPr>
            <p:custDataLst>
              <p:tags r:id="rId14"/>
            </p:custDataLst>
          </p:nvPr>
        </p:nvSpPr>
        <p:spPr>
          <a:xfrm>
            <a:off x="6714121" y="4467800"/>
            <a:ext cx="1981479" cy="135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深度学习在图像识别、语音识别、自然语言处理等领域取得了显著的成果。</a:t>
            </a:r>
            <a:endParaRPr lang="zh-CN" altLang="en-US" sz="1400">
              <a:solidFill>
                <a:schemeClr val="dk1">
                  <a:lumMod val="85000"/>
                  <a:lumOff val="15000"/>
                </a:schemeClr>
              </a:solidFill>
              <a:latin typeface="+mn-ea"/>
              <a:cs typeface="+mn-ea"/>
            </a:endParaRPr>
          </a:p>
        </p:txBody>
      </p:sp>
      <p:sp>
        <p:nvSpPr>
          <p:cNvPr id="20" name="矩形 19"/>
          <p:cNvSpPr/>
          <p:nvPr>
            <p:custDataLst>
              <p:tags r:id="rId15"/>
            </p:custDataLst>
          </p:nvPr>
        </p:nvSpPr>
        <p:spPr>
          <a:xfrm>
            <a:off x="6714121" y="3850493"/>
            <a:ext cx="1981479"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深度学习的应用</a:t>
            </a:r>
            <a:endParaRPr lang="zh-CN" altLang="en-US" b="1" dirty="0">
              <a:solidFill>
                <a:schemeClr val="dk1">
                  <a:lumMod val="100000"/>
                </a:schemeClr>
              </a:solidFill>
              <a:latin typeface="+mn-ea"/>
              <a:cs typeface="+mn-ea"/>
            </a:endParaRPr>
          </a:p>
        </p:txBody>
      </p:sp>
      <p:sp>
        <p:nvSpPr>
          <p:cNvPr id="21" name="Rectangle 41757_#color-886&amp;3357"/>
          <p:cNvSpPr/>
          <p:nvPr>
            <p:custDataLst>
              <p:tags r:id="rId16"/>
            </p:custDataLst>
          </p:nvPr>
        </p:nvSpPr>
        <p:spPr>
          <a:xfrm>
            <a:off x="9408170" y="3075684"/>
            <a:ext cx="2429267" cy="2922682"/>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22" name="矩形 21"/>
          <p:cNvSpPr/>
          <p:nvPr>
            <p:custDataLst>
              <p:tags r:id="rId17"/>
            </p:custDataLst>
          </p:nvPr>
        </p:nvSpPr>
        <p:spPr>
          <a:xfrm>
            <a:off x="9641883" y="3336070"/>
            <a:ext cx="1982512"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03</a:t>
            </a:r>
            <a:endParaRPr lang="zh-CN" altLang="en-US" sz="3000" b="1">
              <a:solidFill>
                <a:schemeClr val="accent1"/>
              </a:solidFill>
              <a:latin typeface="+mn-ea"/>
              <a:cs typeface="+mn-ea"/>
            </a:endParaRPr>
          </a:p>
        </p:txBody>
      </p:sp>
      <p:sp>
        <p:nvSpPr>
          <p:cNvPr id="23" name="矩形 22"/>
          <p:cNvSpPr/>
          <p:nvPr>
            <p:custDataLst>
              <p:tags r:id="rId18"/>
            </p:custDataLst>
          </p:nvPr>
        </p:nvSpPr>
        <p:spPr>
          <a:xfrm>
            <a:off x="9653315" y="4490028"/>
            <a:ext cx="1982750" cy="1333688"/>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深度学习的发展得益于大数据、计算能力和算法的进步，未来将继续推动人工智能的发展。</a:t>
            </a:r>
            <a:endParaRPr lang="zh-CN" altLang="en-US" sz="1400">
              <a:solidFill>
                <a:schemeClr val="dk1">
                  <a:lumMod val="85000"/>
                  <a:lumOff val="15000"/>
                </a:schemeClr>
              </a:solidFill>
              <a:latin typeface="+mn-ea"/>
              <a:cs typeface="+mn-ea"/>
            </a:endParaRPr>
          </a:p>
        </p:txBody>
      </p:sp>
      <p:sp>
        <p:nvSpPr>
          <p:cNvPr id="24" name="矩形 23"/>
          <p:cNvSpPr/>
          <p:nvPr>
            <p:custDataLst>
              <p:tags r:id="rId19"/>
            </p:custDataLst>
          </p:nvPr>
        </p:nvSpPr>
        <p:spPr>
          <a:xfrm>
            <a:off x="9653315" y="3872721"/>
            <a:ext cx="1982512"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深度学习的发展</a:t>
            </a:r>
            <a:endParaRPr lang="zh-CN" altLang="en-US" b="1" dirty="0">
              <a:solidFill>
                <a:schemeClr val="dk1">
                  <a:lumMod val="100000"/>
                </a:schemeClr>
              </a:solidFill>
              <a:latin typeface="+mn-ea"/>
              <a:cs typeface="+mn-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360000"/>
            <a:ext cx="6465329" cy="720000"/>
          </a:xfrm>
        </p:spPr>
        <p:txBody>
          <a:bodyPr lIns="0" tIns="0" rIns="0" bIns="0" anchor="b" anchorCtr="0"/>
          <a:lstStyle/>
          <a:p>
            <a:pPr algn="l"/>
            <a:r>
              <a:rPr lang="zh-CN" altLang="en-US" dirty="0"/>
              <a:t>神经网络基础</a:t>
            </a:r>
            <a:endParaRPr lang="zh-CN" altLang="en-US" dirty="0"/>
          </a:p>
        </p:txBody>
      </p:sp>
      <p:pic>
        <p:nvPicPr>
          <p:cNvPr id="9" name="http://photo-static-api.fotomore.com/creative/vcg/veer/400/new/VCG41N531480994.jpg?uid=386&amp;timestamp=1685070879&amp;sign=638fe59e20d56783b78d4e80af2eb419" descr="/data/temp/4dd8dc20-379b-11ef-a35a-be7b03a3aa47.jpg@base@tag=imgScale&amp;m=1&amp;w=1309&amp;h=1904&amp;q=954dd8dc20-379b-11ef-a35a-be7b03a3aa47"/>
          <p:cNvPicPr>
            <a:picLocks noChangeAspect="1"/>
          </p:cNvPicPr>
          <p:nvPr>
            <p:custDataLst>
              <p:tags r:id="rId2"/>
            </p:custDataLst>
          </p:nvPr>
        </p:nvPicPr>
        <p:blipFill>
          <a:blip r:embed="rId3"/>
          <a:srcRect l="11805" r="11882"/>
          <a:stretch>
            <a:fillRect/>
          </a:stretch>
        </p:blipFill>
        <p:spPr>
          <a:xfrm>
            <a:off x="7502167" y="0"/>
            <a:ext cx="4714875" cy="68580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1626694" y="2085859"/>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介绍神经网络的基本概念、结构、工作原理和应用领域。</a:t>
            </a:r>
            <a:endParaRPr lang="zh-CN" altLang="en-US" sz="1400">
              <a:solidFill>
                <a:schemeClr val="tx1">
                  <a:lumMod val="85000"/>
                  <a:lumOff val="15000"/>
                </a:schemeClr>
              </a:solidFill>
              <a:latin typeface="+mn-ea"/>
              <a:cs typeface="+mn-ea"/>
              <a:sym typeface="+mn-ea"/>
            </a:endParaRPr>
          </a:p>
        </p:txBody>
      </p:sp>
      <p:sp>
        <p:nvSpPr>
          <p:cNvPr id="3" name="矩形 2"/>
          <p:cNvSpPr/>
          <p:nvPr>
            <p:custDataLst>
              <p:tags r:id="rId5"/>
            </p:custDataLst>
          </p:nvPr>
        </p:nvSpPr>
        <p:spPr>
          <a:xfrm>
            <a:off x="1626694" y="1713116"/>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神经网络概述</a:t>
            </a:r>
            <a:endParaRPr lang="zh-CN" altLang="en-US" sz="2000" b="1">
              <a:solidFill>
                <a:schemeClr val="accent1"/>
              </a:solidFill>
              <a:latin typeface="+mn-ea"/>
              <a:cs typeface="+mn-ea"/>
              <a:sym typeface="+mn-ea"/>
            </a:endParaRPr>
          </a:p>
        </p:txBody>
      </p:sp>
      <p:sp>
        <p:nvSpPr>
          <p:cNvPr id="4" name="椭圆 3"/>
          <p:cNvSpPr/>
          <p:nvPr>
            <p:custDataLst>
              <p:tags r:id="rId6"/>
            </p:custDataLst>
          </p:nvPr>
        </p:nvSpPr>
        <p:spPr>
          <a:xfrm>
            <a:off x="695154" y="1734071"/>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01</a:t>
            </a:r>
            <a:endParaRPr lang="zh-CN" altLang="en-US" sz="2000" b="1">
              <a:solidFill>
                <a:schemeClr val="lt1">
                  <a:lumMod val="100000"/>
                </a:schemeClr>
              </a:solidFill>
              <a:latin typeface="+mn-ea"/>
              <a:cs typeface="+mn-ea"/>
              <a:sym typeface="+mn-ea"/>
            </a:endParaRPr>
          </a:p>
        </p:txBody>
      </p:sp>
      <p:sp>
        <p:nvSpPr>
          <p:cNvPr id="5" name="矩形 4"/>
          <p:cNvSpPr/>
          <p:nvPr>
            <p:custDataLst>
              <p:tags r:id="rId7"/>
            </p:custDataLst>
          </p:nvPr>
        </p:nvSpPr>
        <p:spPr>
          <a:xfrm>
            <a:off x="1627329" y="3723515"/>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介绍不同类型的神经网络，如卷积神经网络、循环神经网络、长短时记忆网络等。</a:t>
            </a:r>
            <a:endParaRPr lang="zh-CN" altLang="en-US" sz="1400">
              <a:solidFill>
                <a:schemeClr val="tx1">
                  <a:lumMod val="85000"/>
                  <a:lumOff val="15000"/>
                </a:schemeClr>
              </a:solidFill>
              <a:latin typeface="+mn-ea"/>
              <a:cs typeface="+mn-ea"/>
              <a:sym typeface="+mn-ea"/>
            </a:endParaRPr>
          </a:p>
        </p:txBody>
      </p:sp>
      <p:sp>
        <p:nvSpPr>
          <p:cNvPr id="7" name="矩形 6"/>
          <p:cNvSpPr/>
          <p:nvPr>
            <p:custDataLst>
              <p:tags r:id="rId8"/>
            </p:custDataLst>
          </p:nvPr>
        </p:nvSpPr>
        <p:spPr>
          <a:xfrm>
            <a:off x="1627329" y="3350772"/>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神经网络类型</a:t>
            </a:r>
            <a:endParaRPr lang="zh-CN" altLang="en-US" sz="2000" b="1">
              <a:solidFill>
                <a:schemeClr val="accent1"/>
              </a:solidFill>
              <a:latin typeface="+mn-ea"/>
              <a:cs typeface="+mn-ea"/>
              <a:sym typeface="+mn-ea"/>
            </a:endParaRPr>
          </a:p>
        </p:txBody>
      </p:sp>
      <p:sp>
        <p:nvSpPr>
          <p:cNvPr id="8" name="椭圆 7"/>
          <p:cNvSpPr/>
          <p:nvPr>
            <p:custDataLst>
              <p:tags r:id="rId9"/>
            </p:custDataLst>
          </p:nvPr>
        </p:nvSpPr>
        <p:spPr>
          <a:xfrm>
            <a:off x="696424" y="3371727"/>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02</a:t>
            </a:r>
            <a:endParaRPr lang="zh-CN" altLang="en-US" sz="2000" b="1">
              <a:solidFill>
                <a:schemeClr val="lt1">
                  <a:lumMod val="100000"/>
                </a:schemeClr>
              </a:solidFill>
              <a:latin typeface="+mn-ea"/>
              <a:cs typeface="+mn-ea"/>
              <a:sym typeface="+mn-ea"/>
            </a:endParaRPr>
          </a:p>
        </p:txBody>
      </p:sp>
      <p:sp>
        <p:nvSpPr>
          <p:cNvPr id="10" name="矩形 9"/>
          <p:cNvSpPr/>
          <p:nvPr>
            <p:custDataLst>
              <p:tags r:id="rId10"/>
            </p:custDataLst>
          </p:nvPr>
        </p:nvSpPr>
        <p:spPr>
          <a:xfrm>
            <a:off x="1627329" y="5361171"/>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介绍神经网络在图像识别、语音识别、自然语言处理等领域的应用案例。</a:t>
            </a:r>
            <a:endParaRPr lang="zh-CN" altLang="en-US" sz="1400">
              <a:solidFill>
                <a:schemeClr val="tx1">
                  <a:lumMod val="85000"/>
                  <a:lumOff val="15000"/>
                </a:schemeClr>
              </a:solidFill>
              <a:latin typeface="+mn-ea"/>
              <a:cs typeface="+mn-ea"/>
              <a:sym typeface="+mn-ea"/>
            </a:endParaRPr>
          </a:p>
        </p:txBody>
      </p:sp>
      <p:sp>
        <p:nvSpPr>
          <p:cNvPr id="11" name="矩形 10"/>
          <p:cNvSpPr/>
          <p:nvPr>
            <p:custDataLst>
              <p:tags r:id="rId11"/>
            </p:custDataLst>
          </p:nvPr>
        </p:nvSpPr>
        <p:spPr>
          <a:xfrm>
            <a:off x="1627329" y="4988428"/>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神经网络应用</a:t>
            </a:r>
            <a:endParaRPr lang="zh-CN" altLang="en-US" sz="2000" b="1">
              <a:solidFill>
                <a:schemeClr val="accent1"/>
              </a:solidFill>
              <a:latin typeface="+mn-ea"/>
              <a:cs typeface="+mn-ea"/>
              <a:sym typeface="+mn-ea"/>
            </a:endParaRPr>
          </a:p>
        </p:txBody>
      </p:sp>
      <p:sp>
        <p:nvSpPr>
          <p:cNvPr id="12" name="椭圆 11"/>
          <p:cNvSpPr/>
          <p:nvPr>
            <p:custDataLst>
              <p:tags r:id="rId12"/>
            </p:custDataLst>
          </p:nvPr>
        </p:nvSpPr>
        <p:spPr>
          <a:xfrm>
            <a:off x="696424" y="5009383"/>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03</a:t>
            </a:r>
            <a:endParaRPr lang="zh-CN" altLang="en-US" sz="2000" b="1">
              <a:solidFill>
                <a:schemeClr val="lt1">
                  <a:lumMod val="100000"/>
                </a:schemeClr>
              </a:solidFill>
              <a:latin typeface="+mn-ea"/>
              <a:cs typeface="+mn-ea"/>
              <a:sym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4" y="1307467"/>
            <a:ext cx="3114675" cy="992115"/>
          </a:xfrm>
        </p:spPr>
        <p:txBody>
          <a:bodyPr lIns="0" tIns="0" rIns="0" bIns="0" anchor="t" anchorCtr="0">
            <a:normAutofit fontScale="90000"/>
          </a:bodyPr>
          <a:lstStyle/>
          <a:p>
            <a:pPr algn="l"/>
            <a:r>
              <a:rPr lang="zh-CN" altLang="en-US" dirty="0"/>
              <a:t>深度学习框架介绍</a:t>
            </a:r>
            <a:endParaRPr lang="zh-CN" altLang="en-US" dirty="0"/>
          </a:p>
        </p:txBody>
      </p:sp>
      <p:pic>
        <p:nvPicPr>
          <p:cNvPr id="8" name="图片 7" descr="/data/temp/4e0bbb3a-379b-11ef-b9f8-96b577e6740e.jpg@base@tag=imgScale&amp;m=1&amp;w=515&amp;h=379&amp;q=954e0bbb3a-379b-11ef-b9f8-96b577e6740e"/>
          <p:cNvPicPr>
            <a:picLocks noChangeAspect="1"/>
          </p:cNvPicPr>
          <p:nvPr>
            <p:custDataLst>
              <p:tags r:id="rId2"/>
            </p:custDataLst>
          </p:nvPr>
        </p:nvPicPr>
        <p:blipFill rotWithShape="1">
          <a:blip r:embed="rId3"/>
          <a:srcRect l="878" r="8611"/>
          <a:stretch>
            <a:fillRect/>
          </a:stretch>
        </p:blipFill>
        <p:spPr>
          <a:xfrm>
            <a:off x="4308028" y="1305575"/>
            <a:ext cx="1856816" cy="1366456"/>
          </a:xfrm>
          <a:custGeom>
            <a:avLst/>
            <a:gdLst>
              <a:gd name="connsiteX0" fmla="*/ 0 w 1856936"/>
              <a:gd name="connsiteY0" fmla="*/ 0 h 1303264"/>
              <a:gd name="connsiteX1" fmla="*/ 1856936 w 1856936"/>
              <a:gd name="connsiteY1" fmla="*/ 0 h 1303264"/>
              <a:gd name="connsiteX2" fmla="*/ 1856936 w 1856936"/>
              <a:gd name="connsiteY2" fmla="*/ 1303264 h 1303264"/>
              <a:gd name="connsiteX3" fmla="*/ 0 w 1856936"/>
              <a:gd name="connsiteY3" fmla="*/ 1303264 h 1303264"/>
            </a:gdLst>
            <a:ahLst/>
            <a:cxnLst>
              <a:cxn ang="0">
                <a:pos x="connsiteX0" y="connsiteY0"/>
              </a:cxn>
              <a:cxn ang="0">
                <a:pos x="connsiteX1" y="connsiteY1"/>
              </a:cxn>
              <a:cxn ang="0">
                <a:pos x="connsiteX2" y="connsiteY2"/>
              </a:cxn>
              <a:cxn ang="0">
                <a:pos x="connsiteX3" y="connsiteY3"/>
              </a:cxn>
            </a:cxnLst>
            <a:rect l="l" t="t" r="r" b="b"/>
            <a:pathLst>
              <a:path w="1856936" h="1303264">
                <a:moveTo>
                  <a:pt x="0" y="0"/>
                </a:moveTo>
                <a:lnTo>
                  <a:pt x="1856936" y="0"/>
                </a:lnTo>
                <a:lnTo>
                  <a:pt x="1856936" y="1303264"/>
                </a:lnTo>
                <a:lnTo>
                  <a:pt x="0" y="1303264"/>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 name="图片 1" descr="/data/temp/4e0bbbcd-379b-11ef-b9f8-96b577e6740e.jpg@base@tag=imgScale&amp;m=1&amp;w=515&amp;h=379&amp;q=954e0bbbcd-379b-11ef-b9f8-96b577e6740e"/>
          <p:cNvPicPr>
            <a:picLocks noChangeAspect="1"/>
          </p:cNvPicPr>
          <p:nvPr>
            <p:custDataLst>
              <p:tags r:id="rId4"/>
            </p:custDataLst>
          </p:nvPr>
        </p:nvPicPr>
        <p:blipFill>
          <a:blip r:embed="rId5"/>
          <a:srcRect l="12298" r="12298"/>
          <a:stretch>
            <a:fillRect/>
          </a:stretch>
        </p:blipFill>
        <p:spPr>
          <a:xfrm>
            <a:off x="4308028" y="2946945"/>
            <a:ext cx="1856816" cy="1366456"/>
          </a:xfrm>
          <a:custGeom>
            <a:avLst/>
            <a:gdLst>
              <a:gd name="connsiteX0" fmla="*/ 0 w 1856936"/>
              <a:gd name="connsiteY0" fmla="*/ 0 h 1303264"/>
              <a:gd name="connsiteX1" fmla="*/ 1856936 w 1856936"/>
              <a:gd name="connsiteY1" fmla="*/ 0 h 1303264"/>
              <a:gd name="connsiteX2" fmla="*/ 1856936 w 1856936"/>
              <a:gd name="connsiteY2" fmla="*/ 1303264 h 1303264"/>
              <a:gd name="connsiteX3" fmla="*/ 0 w 1856936"/>
              <a:gd name="connsiteY3" fmla="*/ 1303264 h 1303264"/>
            </a:gdLst>
            <a:ahLst/>
            <a:cxnLst>
              <a:cxn ang="0">
                <a:pos x="connsiteX0" y="connsiteY0"/>
              </a:cxn>
              <a:cxn ang="0">
                <a:pos x="connsiteX1" y="connsiteY1"/>
              </a:cxn>
              <a:cxn ang="0">
                <a:pos x="connsiteX2" y="connsiteY2"/>
              </a:cxn>
              <a:cxn ang="0">
                <a:pos x="connsiteX3" y="connsiteY3"/>
              </a:cxn>
            </a:cxnLst>
            <a:rect l="l" t="t" r="r" b="b"/>
            <a:pathLst>
              <a:path w="1856936" h="1303264">
                <a:moveTo>
                  <a:pt x="0" y="0"/>
                </a:moveTo>
                <a:lnTo>
                  <a:pt x="1856936" y="0"/>
                </a:lnTo>
                <a:lnTo>
                  <a:pt x="1856936" y="1303264"/>
                </a:lnTo>
                <a:lnTo>
                  <a:pt x="0" y="1303264"/>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9" name="图片 8" descr="/data/temp/4e0bbd30-379b-11ef-b9f8-96b577e6740e.jpg@base@tag=imgScale&amp;m=1&amp;w=515&amp;h=379&amp;q=954e0bbd30-379b-11ef-b9f8-96b577e6740e"/>
          <p:cNvPicPr>
            <a:picLocks noChangeAspect="1"/>
          </p:cNvPicPr>
          <p:nvPr>
            <p:custDataLst>
              <p:tags r:id="rId6"/>
            </p:custDataLst>
          </p:nvPr>
        </p:nvPicPr>
        <p:blipFill>
          <a:blip r:embed="rId7"/>
          <a:srcRect r="9330"/>
          <a:stretch>
            <a:fillRect/>
          </a:stretch>
        </p:blipFill>
        <p:spPr>
          <a:xfrm>
            <a:off x="4308028" y="4588315"/>
            <a:ext cx="1856816" cy="1366456"/>
          </a:xfrm>
          <a:custGeom>
            <a:avLst/>
            <a:gdLst>
              <a:gd name="connsiteX0" fmla="*/ 0 w 1856936"/>
              <a:gd name="connsiteY0" fmla="*/ 0 h 1303264"/>
              <a:gd name="connsiteX1" fmla="*/ 1856936 w 1856936"/>
              <a:gd name="connsiteY1" fmla="*/ 0 h 1303264"/>
              <a:gd name="connsiteX2" fmla="*/ 1856936 w 1856936"/>
              <a:gd name="connsiteY2" fmla="*/ 1303264 h 1303264"/>
              <a:gd name="connsiteX3" fmla="*/ 0 w 1856936"/>
              <a:gd name="connsiteY3" fmla="*/ 1303264 h 1303264"/>
            </a:gdLst>
            <a:ahLst/>
            <a:cxnLst>
              <a:cxn ang="0">
                <a:pos x="connsiteX0" y="connsiteY0"/>
              </a:cxn>
              <a:cxn ang="0">
                <a:pos x="connsiteX1" y="connsiteY1"/>
              </a:cxn>
              <a:cxn ang="0">
                <a:pos x="connsiteX2" y="connsiteY2"/>
              </a:cxn>
              <a:cxn ang="0">
                <a:pos x="connsiteX3" y="connsiteY3"/>
              </a:cxn>
            </a:cxnLst>
            <a:rect l="l" t="t" r="r" b="b"/>
            <a:pathLst>
              <a:path w="1856936" h="1303264">
                <a:moveTo>
                  <a:pt x="0" y="0"/>
                </a:moveTo>
                <a:lnTo>
                  <a:pt x="1856936" y="0"/>
                </a:lnTo>
                <a:lnTo>
                  <a:pt x="1856936" y="1303264"/>
                </a:lnTo>
                <a:lnTo>
                  <a:pt x="0" y="1303264"/>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3" name="矩形 2"/>
          <p:cNvSpPr/>
          <p:nvPr>
            <p:custDataLst>
              <p:tags r:id="rId8"/>
            </p:custDataLst>
          </p:nvPr>
        </p:nvSpPr>
        <p:spPr>
          <a:xfrm>
            <a:off x="6415458" y="1637659"/>
            <a:ext cx="4983795" cy="103371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TensorFlow是谷歌开发的开源深度学习框架，广泛应用于图像识别、语音识别等领域。</a:t>
            </a:r>
            <a:endParaRPr lang="zh-CN" altLang="en-US" sz="1400">
              <a:ln>
                <a:noFill/>
                <a:prstDash val="sysDot"/>
              </a:ln>
              <a:solidFill>
                <a:schemeClr val="tx1">
                  <a:lumMod val="85000"/>
                  <a:lumOff val="15000"/>
                </a:schemeClr>
              </a:solidFill>
              <a:latin typeface="+mn-ea"/>
              <a:cs typeface="+mn-ea"/>
            </a:endParaRPr>
          </a:p>
        </p:txBody>
      </p:sp>
      <p:sp>
        <p:nvSpPr>
          <p:cNvPr id="4" name="矩形 3"/>
          <p:cNvSpPr/>
          <p:nvPr>
            <p:custDataLst>
              <p:tags r:id="rId9"/>
            </p:custDataLst>
          </p:nvPr>
        </p:nvSpPr>
        <p:spPr>
          <a:xfrm>
            <a:off x="6415458" y="1305575"/>
            <a:ext cx="4983581" cy="278655"/>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b="1">
                <a:solidFill>
                  <a:schemeClr val="accent1"/>
                </a:solidFill>
                <a:latin typeface="+mn-ea"/>
                <a:cs typeface="+mn-ea"/>
              </a:rPr>
              <a:t>TensorFlow</a:t>
            </a:r>
            <a:endParaRPr lang="zh-CN" altLang="en-US" b="1">
              <a:solidFill>
                <a:schemeClr val="accent1"/>
              </a:solidFill>
              <a:latin typeface="+mn-ea"/>
              <a:cs typeface="+mn-ea"/>
            </a:endParaRPr>
          </a:p>
        </p:txBody>
      </p:sp>
      <p:sp>
        <p:nvSpPr>
          <p:cNvPr id="5" name="矩形 4"/>
          <p:cNvSpPr/>
          <p:nvPr>
            <p:custDataLst>
              <p:tags r:id="rId10"/>
            </p:custDataLst>
          </p:nvPr>
        </p:nvSpPr>
        <p:spPr>
          <a:xfrm>
            <a:off x="6415458" y="3279029"/>
            <a:ext cx="4983795" cy="103371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PyTorch是Facebook开发的开源深度学习框架，以其简洁的API和动态计算图著称。</a:t>
            </a:r>
            <a:endParaRPr lang="zh-CN" altLang="en-US" sz="1400">
              <a:ln>
                <a:noFill/>
                <a:prstDash val="sysDot"/>
              </a:ln>
              <a:solidFill>
                <a:schemeClr val="tx1">
                  <a:lumMod val="85000"/>
                  <a:lumOff val="15000"/>
                </a:schemeClr>
              </a:solidFill>
              <a:latin typeface="+mn-ea"/>
              <a:cs typeface="+mn-ea"/>
            </a:endParaRPr>
          </a:p>
        </p:txBody>
      </p:sp>
      <p:sp>
        <p:nvSpPr>
          <p:cNvPr id="7" name="矩形 6"/>
          <p:cNvSpPr/>
          <p:nvPr>
            <p:custDataLst>
              <p:tags r:id="rId11"/>
            </p:custDataLst>
          </p:nvPr>
        </p:nvSpPr>
        <p:spPr>
          <a:xfrm>
            <a:off x="6415458" y="2946945"/>
            <a:ext cx="4983581" cy="278655"/>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b="1">
                <a:solidFill>
                  <a:schemeClr val="accent1"/>
                </a:solidFill>
                <a:latin typeface="+mn-ea"/>
                <a:cs typeface="+mn-ea"/>
              </a:rPr>
              <a:t>PyTorch</a:t>
            </a:r>
            <a:endParaRPr lang="zh-CN" altLang="en-US" b="1">
              <a:solidFill>
                <a:schemeClr val="accent1"/>
              </a:solidFill>
              <a:latin typeface="+mn-ea"/>
              <a:cs typeface="+mn-ea"/>
            </a:endParaRPr>
          </a:p>
        </p:txBody>
      </p:sp>
      <p:sp>
        <p:nvSpPr>
          <p:cNvPr id="10" name="矩形 9"/>
          <p:cNvSpPr/>
          <p:nvPr>
            <p:custDataLst>
              <p:tags r:id="rId12"/>
            </p:custDataLst>
          </p:nvPr>
        </p:nvSpPr>
        <p:spPr>
          <a:xfrm>
            <a:off x="6415458" y="4920398"/>
            <a:ext cx="4983795" cy="103498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Keras是一个高级的神经网络API，运行在TensorFlow和Theano等平台上，适合初学者使用。</a:t>
            </a:r>
            <a:endParaRPr lang="zh-CN" altLang="en-US" sz="1400">
              <a:ln>
                <a:noFill/>
                <a:prstDash val="sysDot"/>
              </a:ln>
              <a:solidFill>
                <a:schemeClr val="tx1">
                  <a:lumMod val="85000"/>
                  <a:lumOff val="15000"/>
                </a:schemeClr>
              </a:solidFill>
              <a:latin typeface="+mn-ea"/>
              <a:cs typeface="+mn-ea"/>
            </a:endParaRPr>
          </a:p>
        </p:txBody>
      </p:sp>
      <p:sp>
        <p:nvSpPr>
          <p:cNvPr id="11" name="矩形 10"/>
          <p:cNvSpPr/>
          <p:nvPr>
            <p:custDataLst>
              <p:tags r:id="rId13"/>
            </p:custDataLst>
          </p:nvPr>
        </p:nvSpPr>
        <p:spPr>
          <a:xfrm>
            <a:off x="6415458" y="4588315"/>
            <a:ext cx="4983581" cy="278655"/>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b="1">
                <a:solidFill>
                  <a:schemeClr val="accent1"/>
                </a:solidFill>
                <a:latin typeface="+mn-ea"/>
                <a:cs typeface="+mn-ea"/>
              </a:rPr>
              <a:t>Keras</a:t>
            </a:r>
            <a:endParaRPr lang="zh-CN" altLang="en-US" b="1">
              <a:solidFill>
                <a:schemeClr val="accent1"/>
              </a:solidFill>
              <a:latin typeface="+mn-ea"/>
              <a:cs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机器学习资源推荐</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06</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2330783"/>
            <a:ext cx="12192635" cy="302400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077543" y="1246305"/>
            <a:ext cx="2468848" cy="5046109"/>
          </a:xfrm>
          <a:prstGeom prst="rect">
            <a:avLst/>
          </a:prstGeom>
          <a:ln w="9525" cap="flat" cmpd="sng" algn="ctr">
            <a:noFill/>
            <a:prstDash val="solid"/>
            <a:round/>
            <a:headEnd type="none" w="med" len="med"/>
            <a:tailEnd type="none" w="med" len="med"/>
          </a:ln>
        </p:spPr>
      </p:pic>
      <p:sp>
        <p:nvSpPr>
          <p:cNvPr id="7" name="标题 6"/>
          <p:cNvSpPr>
            <a:spLocks noGrp="1"/>
          </p:cNvSpPr>
          <p:nvPr>
            <p:ph type="title"/>
            <p:custDataLst>
              <p:tags r:id="rId4"/>
            </p:custDataLst>
          </p:nvPr>
        </p:nvSpPr>
        <p:spPr/>
        <p:txBody>
          <a:bodyPr/>
          <a:lstStyle/>
          <a:p>
            <a:r>
              <a:rPr lang="zh-CN" altLang="en-US">
                <a:solidFill>
                  <a:schemeClr val="tx1">
                    <a:lumMod val="85000"/>
                    <a:lumOff val="15000"/>
                  </a:schemeClr>
                </a:solidFill>
              </a:rPr>
              <a:t>书籍推荐</a:t>
            </a:r>
            <a:endParaRPr lang="zh-CN" altLang="en-US">
              <a:solidFill>
                <a:schemeClr val="tx1">
                  <a:lumMod val="85000"/>
                  <a:lumOff val="15000"/>
                </a:schemeClr>
              </a:solidFill>
            </a:endParaRPr>
          </a:p>
        </p:txBody>
      </p:sp>
      <p:pic>
        <p:nvPicPr>
          <p:cNvPr id="25" name="图片 24" descr="/data/temp/4e3f66d9-379b-11ef-b9f8-96b577e6740e.jpg@base@tag=imgScale&amp;m=1&amp;w=621&amp;h=1345&amp;q=954e3f66d9-379b-11ef-b9f8-96b577e6740e"/>
          <p:cNvPicPr>
            <a:picLocks noChangeAspect="1"/>
          </p:cNvPicPr>
          <p:nvPr>
            <p:custDataLst>
              <p:tags r:id="rId5"/>
            </p:custDataLst>
          </p:nvPr>
        </p:nvPicPr>
        <p:blipFill>
          <a:blip r:embed="rId6"/>
          <a:srcRect l="9458" r="21214"/>
          <a:stretch>
            <a:fillRect/>
          </a:stretch>
        </p:blipFill>
        <p:spPr>
          <a:xfrm>
            <a:off x="1193005" y="1346558"/>
            <a:ext cx="2238375" cy="4845600"/>
          </a:xfrm>
          <a:custGeom>
            <a:avLst/>
            <a:gdLst>
              <a:gd name="connsiteX0" fmla="*/ 840582 w 2238375"/>
              <a:gd name="connsiteY0" fmla="*/ 59648 h 4845600"/>
              <a:gd name="connsiteX1" fmla="*/ 737458 w 2238375"/>
              <a:gd name="connsiteY1" fmla="*/ 128003 h 4845600"/>
              <a:gd name="connsiteX2" fmla="*/ 728663 w 2238375"/>
              <a:gd name="connsiteY2" fmla="*/ 171567 h 4845600"/>
              <a:gd name="connsiteX3" fmla="*/ 737458 w 2238375"/>
              <a:gd name="connsiteY3" fmla="*/ 215130 h 4845600"/>
              <a:gd name="connsiteX4" fmla="*/ 840582 w 2238375"/>
              <a:gd name="connsiteY4" fmla="*/ 283485 h 4845600"/>
              <a:gd name="connsiteX5" fmla="*/ 1390649 w 2238375"/>
              <a:gd name="connsiteY5" fmla="*/ 283486 h 4845600"/>
              <a:gd name="connsiteX6" fmla="*/ 1502568 w 2238375"/>
              <a:gd name="connsiteY6" fmla="*/ 171567 h 4845600"/>
              <a:gd name="connsiteX7" fmla="*/ 1502569 w 2238375"/>
              <a:gd name="connsiteY7" fmla="*/ 171567 h 4845600"/>
              <a:gd name="connsiteX8" fmla="*/ 1390650 w 2238375"/>
              <a:gd name="connsiteY8" fmla="*/ 59648 h 4845600"/>
              <a:gd name="connsiteX9" fmla="*/ 265628 w 2238375"/>
              <a:gd name="connsiteY9" fmla="*/ 0 h 4845600"/>
              <a:gd name="connsiteX10" fmla="*/ 1972747 w 2238375"/>
              <a:gd name="connsiteY10" fmla="*/ 0 h 4845600"/>
              <a:gd name="connsiteX11" fmla="*/ 2238375 w 2238375"/>
              <a:gd name="connsiteY11" fmla="*/ 265628 h 4845600"/>
              <a:gd name="connsiteX12" fmla="*/ 2238375 w 2238375"/>
              <a:gd name="connsiteY12" fmla="*/ 4579972 h 4845600"/>
              <a:gd name="connsiteX13" fmla="*/ 1972747 w 2238375"/>
              <a:gd name="connsiteY13" fmla="*/ 4845600 h 4845600"/>
              <a:gd name="connsiteX14" fmla="*/ 265628 w 2238375"/>
              <a:gd name="connsiteY14" fmla="*/ 4845600 h 4845600"/>
              <a:gd name="connsiteX15" fmla="*/ 0 w 2238375"/>
              <a:gd name="connsiteY15" fmla="*/ 4579972 h 4845600"/>
              <a:gd name="connsiteX16" fmla="*/ 0 w 2238375"/>
              <a:gd name="connsiteY16" fmla="*/ 265628 h 4845600"/>
              <a:gd name="connsiteX17" fmla="*/ 265628 w 2238375"/>
              <a:gd name="connsiteY17" fmla="*/ 0 h 48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8375" h="4845600">
                <a:moveTo>
                  <a:pt x="840582" y="59648"/>
                </a:moveTo>
                <a:cubicBezTo>
                  <a:pt x="794224" y="59648"/>
                  <a:pt x="754449" y="87834"/>
                  <a:pt x="737458" y="128003"/>
                </a:cubicBezTo>
                <a:lnTo>
                  <a:pt x="728663" y="171567"/>
                </a:lnTo>
                <a:lnTo>
                  <a:pt x="737458" y="215130"/>
                </a:lnTo>
                <a:cubicBezTo>
                  <a:pt x="754449" y="255299"/>
                  <a:pt x="794224" y="283485"/>
                  <a:pt x="840582" y="283485"/>
                </a:cubicBezTo>
                <a:lnTo>
                  <a:pt x="1390649" y="283486"/>
                </a:lnTo>
                <a:cubicBezTo>
                  <a:pt x="1452460" y="283486"/>
                  <a:pt x="1502568" y="233378"/>
                  <a:pt x="1502568" y="171567"/>
                </a:cubicBezTo>
                <a:lnTo>
                  <a:pt x="1502569" y="171567"/>
                </a:lnTo>
                <a:cubicBezTo>
                  <a:pt x="1502569" y="109756"/>
                  <a:pt x="1452461" y="59648"/>
                  <a:pt x="1390650" y="59648"/>
                </a:cubicBezTo>
                <a:close/>
                <a:moveTo>
                  <a:pt x="265628" y="0"/>
                </a:moveTo>
                <a:lnTo>
                  <a:pt x="1972747" y="0"/>
                </a:lnTo>
                <a:cubicBezTo>
                  <a:pt x="2119449" y="0"/>
                  <a:pt x="2238375" y="118926"/>
                  <a:pt x="2238375" y="265628"/>
                </a:cubicBezTo>
                <a:lnTo>
                  <a:pt x="2238375" y="4579972"/>
                </a:lnTo>
                <a:cubicBezTo>
                  <a:pt x="2238375" y="4726674"/>
                  <a:pt x="2119449" y="4845600"/>
                  <a:pt x="1972747" y="4845600"/>
                </a:cubicBezTo>
                <a:lnTo>
                  <a:pt x="265628" y="4845600"/>
                </a:lnTo>
                <a:cubicBezTo>
                  <a:pt x="118926" y="4845600"/>
                  <a:pt x="0" y="4726674"/>
                  <a:pt x="0" y="4579972"/>
                </a:cubicBezTo>
                <a:lnTo>
                  <a:pt x="0" y="265628"/>
                </a:lnTo>
                <a:cubicBezTo>
                  <a:pt x="0" y="118926"/>
                  <a:pt x="118926" y="0"/>
                  <a:pt x="265628" y="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圆角矩形 1"/>
          <p:cNvSpPr/>
          <p:nvPr>
            <p:custDataLst>
              <p:tags r:id="rId7"/>
            </p:custDataLst>
          </p:nvPr>
        </p:nvSpPr>
        <p:spPr>
          <a:xfrm>
            <a:off x="4707789" y="2708863"/>
            <a:ext cx="775178" cy="775178"/>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8"/>
            </p:custDataLst>
          </p:nvPr>
        </p:nvSpPr>
        <p:spPr>
          <a:xfrm>
            <a:off x="4063847" y="4161302"/>
            <a:ext cx="2063062" cy="679301"/>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rgbClr val="FFFFFF"/>
                </a:solidFill>
                <a:latin typeface="+mn-ea"/>
                <a:cs typeface="+mn-ea"/>
              </a:rPr>
              <a:t>作者：周志华</a:t>
            </a:r>
            <a:endParaRPr lang="zh-CN" altLang="en-US" sz="1400">
              <a:solidFill>
                <a:srgbClr val="FFFFFF"/>
              </a:solidFill>
              <a:latin typeface="+mn-ea"/>
              <a:cs typeface="+mn-ea"/>
            </a:endParaRPr>
          </a:p>
        </p:txBody>
      </p:sp>
      <p:sp>
        <p:nvSpPr>
          <p:cNvPr id="4" name="矩形 3"/>
          <p:cNvSpPr/>
          <p:nvPr>
            <p:custDataLst>
              <p:tags r:id="rId9"/>
            </p:custDataLst>
          </p:nvPr>
        </p:nvSpPr>
        <p:spPr>
          <a:xfrm>
            <a:off x="4063847" y="3676475"/>
            <a:ext cx="2063062" cy="381469"/>
          </a:xfrm>
          <a:prstGeom prst="rect">
            <a:avLst/>
          </a:prstGeom>
          <a:noFill/>
        </p:spPr>
        <p:txBody>
          <a:bodyPr wrap="square" lIns="0" tIns="0" rIns="0" bIns="0" rtlCol="0" anchor="b">
            <a:noAutofit/>
          </a:bodyPr>
          <a:p>
            <a:pPr algn="ctr">
              <a:spcBef>
                <a:spcPct val="0"/>
              </a:spcBef>
              <a:spcAft>
                <a:spcPct val="0"/>
              </a:spcAft>
            </a:pPr>
            <a:r>
              <a:rPr lang="zh-CN" altLang="en-US" b="1">
                <a:solidFill>
                  <a:srgbClr val="FFFFFF"/>
                </a:solidFill>
                <a:latin typeface="+mn-ea"/>
                <a:cs typeface="+mn-ea"/>
              </a:rPr>
              <a:t>《机器学习》</a:t>
            </a:r>
            <a:endParaRPr lang="zh-CN" altLang="en-US" b="1">
              <a:solidFill>
                <a:srgbClr val="FFFFFF"/>
              </a:solidFill>
              <a:latin typeface="+mn-ea"/>
              <a:cs typeface="+mn-ea"/>
            </a:endParaRPr>
          </a:p>
        </p:txBody>
      </p:sp>
      <p:sp>
        <p:nvSpPr>
          <p:cNvPr id="19" name="圆角矩形 18"/>
          <p:cNvSpPr/>
          <p:nvPr>
            <p:custDataLst>
              <p:tags r:id="rId10"/>
            </p:custDataLst>
          </p:nvPr>
        </p:nvSpPr>
        <p:spPr>
          <a:xfrm>
            <a:off x="7359715" y="2708863"/>
            <a:ext cx="775178" cy="775178"/>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custDataLst>
              <p:tags r:id="rId11"/>
            </p:custDataLst>
          </p:nvPr>
        </p:nvSpPr>
        <p:spPr>
          <a:xfrm>
            <a:off x="6715773" y="4161302"/>
            <a:ext cx="2063062" cy="679301"/>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rgbClr val="FFFFFF"/>
                </a:solidFill>
                <a:latin typeface="+mn-ea"/>
                <a:cs typeface="+mn-ea"/>
              </a:rPr>
              <a:t>作者：Ian Goodfellow、Yoshua Bengio、Aaron Courville</a:t>
            </a:r>
            <a:endParaRPr lang="zh-CN" altLang="en-US" sz="1400">
              <a:solidFill>
                <a:srgbClr val="FFFFFF"/>
              </a:solidFill>
              <a:latin typeface="+mn-ea"/>
              <a:cs typeface="+mn-ea"/>
            </a:endParaRPr>
          </a:p>
        </p:txBody>
      </p:sp>
      <p:sp>
        <p:nvSpPr>
          <p:cNvPr id="20" name="矩形 19"/>
          <p:cNvSpPr/>
          <p:nvPr>
            <p:custDataLst>
              <p:tags r:id="rId12"/>
            </p:custDataLst>
          </p:nvPr>
        </p:nvSpPr>
        <p:spPr>
          <a:xfrm>
            <a:off x="6715773" y="3676475"/>
            <a:ext cx="2063062" cy="381469"/>
          </a:xfrm>
          <a:prstGeom prst="rect">
            <a:avLst/>
          </a:prstGeom>
          <a:noFill/>
        </p:spPr>
        <p:txBody>
          <a:bodyPr wrap="square" lIns="0" tIns="0" rIns="0" bIns="0" rtlCol="0" anchor="b">
            <a:noAutofit/>
          </a:bodyPr>
          <a:p>
            <a:pPr algn="ctr">
              <a:spcBef>
                <a:spcPct val="0"/>
              </a:spcBef>
              <a:spcAft>
                <a:spcPct val="0"/>
              </a:spcAft>
            </a:pPr>
            <a:r>
              <a:rPr lang="zh-CN" altLang="en-US" b="1">
                <a:solidFill>
                  <a:srgbClr val="FFFFFF"/>
                </a:solidFill>
                <a:latin typeface="+mn-ea"/>
                <a:cs typeface="+mn-ea"/>
              </a:rPr>
              <a:t>《深度学习》</a:t>
            </a:r>
            <a:endParaRPr lang="zh-CN" altLang="en-US" b="1">
              <a:solidFill>
                <a:srgbClr val="FFFFFF"/>
              </a:solidFill>
              <a:latin typeface="+mn-ea"/>
              <a:cs typeface="+mn-ea"/>
            </a:endParaRPr>
          </a:p>
        </p:txBody>
      </p:sp>
      <p:sp>
        <p:nvSpPr>
          <p:cNvPr id="22" name="圆角矩形 21"/>
          <p:cNvSpPr/>
          <p:nvPr>
            <p:custDataLst>
              <p:tags r:id="rId13"/>
            </p:custDataLst>
          </p:nvPr>
        </p:nvSpPr>
        <p:spPr>
          <a:xfrm>
            <a:off x="10011640" y="2708863"/>
            <a:ext cx="775178" cy="775178"/>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custDataLst>
              <p:tags r:id="rId14"/>
            </p:custDataLst>
          </p:nvPr>
        </p:nvSpPr>
        <p:spPr>
          <a:xfrm>
            <a:off x="9367698" y="4161302"/>
            <a:ext cx="2063062" cy="679301"/>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rgbClr val="FFFFFF"/>
                </a:solidFill>
                <a:latin typeface="+mn-ea"/>
                <a:cs typeface="+mn-ea"/>
              </a:rPr>
              <a:t>作者：黄海广</a:t>
            </a:r>
            <a:endParaRPr lang="zh-CN" altLang="en-US" sz="1400">
              <a:solidFill>
                <a:srgbClr val="FFFFFF"/>
              </a:solidFill>
              <a:latin typeface="+mn-ea"/>
              <a:cs typeface="+mn-ea"/>
            </a:endParaRPr>
          </a:p>
        </p:txBody>
      </p:sp>
      <p:sp>
        <p:nvSpPr>
          <p:cNvPr id="23" name="矩形 22"/>
          <p:cNvSpPr/>
          <p:nvPr>
            <p:custDataLst>
              <p:tags r:id="rId15"/>
            </p:custDataLst>
          </p:nvPr>
        </p:nvSpPr>
        <p:spPr>
          <a:xfrm>
            <a:off x="9367698" y="3676475"/>
            <a:ext cx="2063062" cy="381469"/>
          </a:xfrm>
          <a:prstGeom prst="rect">
            <a:avLst/>
          </a:prstGeom>
          <a:noFill/>
        </p:spPr>
        <p:txBody>
          <a:bodyPr wrap="square" lIns="0" tIns="0" rIns="0" bIns="0" rtlCol="0" anchor="b">
            <a:noAutofit/>
          </a:bodyPr>
          <a:p>
            <a:pPr algn="ctr">
              <a:spcBef>
                <a:spcPct val="0"/>
              </a:spcBef>
              <a:spcAft>
                <a:spcPct val="0"/>
              </a:spcAft>
            </a:pPr>
            <a:r>
              <a:rPr lang="zh-CN" altLang="en-US" b="1">
                <a:solidFill>
                  <a:srgbClr val="FFFFFF"/>
                </a:solidFill>
                <a:latin typeface="+mn-ea"/>
                <a:cs typeface="+mn-ea"/>
              </a:rPr>
              <a:t>《TensorFlow实战》</a:t>
            </a:r>
            <a:endParaRPr lang="zh-CN" altLang="en-US" b="1">
              <a:solidFill>
                <a:srgbClr val="FFFFFF"/>
              </a:solidFill>
              <a:latin typeface="+mn-ea"/>
              <a:cs typeface="+mn-ea"/>
            </a:endParaRPr>
          </a:p>
        </p:txBody>
      </p:sp>
      <p:pic>
        <p:nvPicPr>
          <p:cNvPr id="28" name="图片 27" descr="343439383331313b343532303032303bb8f6c8cbd0c5cfa2"/>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7570509" y="2919657"/>
            <a:ext cx="353590" cy="353590"/>
          </a:xfrm>
          <a:prstGeom prst="rect">
            <a:avLst/>
          </a:prstGeom>
          <a:effectLst/>
        </p:spPr>
      </p:pic>
      <p:pic>
        <p:nvPicPr>
          <p:cNvPr id="29" name="图片 28" descr="343439383331313b343532303032333bc6f3d2b5bcf2bde9"/>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0222434" y="2919657"/>
            <a:ext cx="353590" cy="353590"/>
          </a:xfrm>
          <a:prstGeom prst="rect">
            <a:avLst/>
          </a:prstGeom>
          <a:effectLst/>
        </p:spPr>
      </p:pic>
      <p:pic>
        <p:nvPicPr>
          <p:cNvPr id="24" name="图片 23" descr="343439383331313b343532303033323bd3a6d3c3b9dcc0ed"/>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4918583" y="2919657"/>
            <a:ext cx="353590" cy="353590"/>
          </a:xfrm>
          <a:prstGeom prst="rect">
            <a:avLst/>
          </a:prstGeom>
          <a:effectLst/>
        </p:spPr>
      </p:pic>
    </p:spTree>
    <p:custDataLst>
      <p:tags r:id="rId2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在线课程</a:t>
            </a:r>
            <a:endParaRPr lang="zh-CN" altLang="en-US" dirty="0"/>
          </a:p>
        </p:txBody>
      </p:sp>
      <p:sp>
        <p:nvSpPr>
          <p:cNvPr id="6" name="矩形: 圆角 2"/>
          <p:cNvSpPr/>
          <p:nvPr>
            <p:custDataLst>
              <p:tags r:id="rId2"/>
            </p:custDataLst>
          </p:nvPr>
        </p:nvSpPr>
        <p:spPr>
          <a:xfrm>
            <a:off x="69236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Coursera提供了许多机器学习相关的课程，如斯坦福大学的“机器学习”和加州理工学院的“机器学习与数据挖掘”等。</a:t>
            </a:r>
            <a:endParaRPr lang="zh-CN" altLang="zh-CN" sz="1600" dirty="0">
              <a:solidFill>
                <a:schemeClr val="tx1">
                  <a:lumMod val="85000"/>
                  <a:lumOff val="15000"/>
                </a:schemeClr>
              </a:solidFill>
              <a:latin typeface="+mn-ea"/>
              <a:cs typeface="+mn-ea"/>
              <a:sym typeface="+mn-ea"/>
            </a:endParaRPr>
          </a:p>
        </p:txBody>
      </p:sp>
      <p:sp>
        <p:nvSpPr>
          <p:cNvPr id="11" name="矩形: 圆角 4"/>
          <p:cNvSpPr/>
          <p:nvPr>
            <p:custDataLst>
              <p:tags r:id="rId3"/>
            </p:custDataLst>
          </p:nvPr>
        </p:nvSpPr>
        <p:spPr>
          <a:xfrm>
            <a:off x="69236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Coursera</a:t>
            </a:r>
            <a:endParaRPr lang="zh-CN" altLang="en-US" b="1">
              <a:solidFill>
                <a:schemeClr val="lt1">
                  <a:lumMod val="100000"/>
                </a:schemeClr>
              </a:solidFill>
              <a:latin typeface="+mn-ea"/>
              <a:cs typeface="+mn-ea"/>
              <a:sym typeface="+mn-ea"/>
            </a:endParaRPr>
          </a:p>
        </p:txBody>
      </p:sp>
      <p:sp>
        <p:nvSpPr>
          <p:cNvPr id="12" name="矩形: 圆角 6"/>
          <p:cNvSpPr/>
          <p:nvPr>
            <p:custDataLst>
              <p:tags r:id="rId4"/>
            </p:custDataLst>
          </p:nvPr>
        </p:nvSpPr>
        <p:spPr>
          <a:xfrm>
            <a:off x="4301000"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edX提供了麻省理工学院的“机器学习”和加州大学伯克利分校的“机器学习基础”等课程。</a:t>
            </a:r>
            <a:endParaRPr lang="zh-CN" altLang="zh-CN" sz="1600" dirty="0">
              <a:solidFill>
                <a:schemeClr val="tx1">
                  <a:lumMod val="85000"/>
                  <a:lumOff val="15000"/>
                </a:schemeClr>
              </a:solidFill>
              <a:latin typeface="+mn-ea"/>
              <a:cs typeface="+mn-ea"/>
              <a:sym typeface="+mn-ea"/>
            </a:endParaRPr>
          </a:p>
        </p:txBody>
      </p:sp>
      <p:sp>
        <p:nvSpPr>
          <p:cNvPr id="16" name="矩形: 圆角 8"/>
          <p:cNvSpPr/>
          <p:nvPr>
            <p:custDataLst>
              <p:tags r:id="rId5"/>
            </p:custDataLst>
          </p:nvPr>
        </p:nvSpPr>
        <p:spPr>
          <a:xfrm>
            <a:off x="4301000"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edX</a:t>
            </a:r>
            <a:endParaRPr lang="zh-CN" altLang="en-US" b="1">
              <a:solidFill>
                <a:schemeClr val="lt1">
                  <a:lumMod val="100000"/>
                </a:schemeClr>
              </a:solidFill>
              <a:latin typeface="+mn-ea"/>
              <a:cs typeface="+mn-ea"/>
              <a:sym typeface="+mn-ea"/>
            </a:endParaRPr>
          </a:p>
        </p:txBody>
      </p:sp>
      <p:pic>
        <p:nvPicPr>
          <p:cNvPr id="18" name="图片 17" descr="/data/temp/4f0017c5-379b-11ef-892d-3e5b13db995d.jpg@base@tag=imgScale&amp;m=1&amp;w=550&amp;h=550&amp;q=954f0017c5-379b-11ef-892d-3e5b13db995d"/>
          <p:cNvPicPr>
            <a:picLocks noChangeAspect="1"/>
          </p:cNvPicPr>
          <p:nvPr>
            <p:custDataLst>
              <p:tags r:id="rId6"/>
            </p:custDataLst>
          </p:nvPr>
        </p:nvPicPr>
        <p:blipFill rotWithShape="1">
          <a:blip r:embed="rId7"/>
          <a:srcRect l="16667" r="16667"/>
          <a:stretch>
            <a:fillRect/>
          </a:stretch>
        </p:blipFill>
        <p:spPr>
          <a:xfrm>
            <a:off x="5925297"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
        <p:nvSpPr>
          <p:cNvPr id="20" name="矩形: 圆角 7"/>
          <p:cNvSpPr/>
          <p:nvPr>
            <p:custDataLst>
              <p:tags r:id="rId8"/>
            </p:custDataLst>
          </p:nvPr>
        </p:nvSpPr>
        <p:spPr>
          <a:xfrm>
            <a:off x="789248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Udemy提供了各种机器学习相关的课程，如“机器学习入门”和“深度学习实战”等。</a:t>
            </a:r>
            <a:endParaRPr lang="zh-CN" altLang="zh-CN" sz="1600" dirty="0">
              <a:solidFill>
                <a:schemeClr val="tx1">
                  <a:lumMod val="85000"/>
                  <a:lumOff val="15000"/>
                </a:schemeClr>
              </a:solidFill>
              <a:latin typeface="+mn-ea"/>
              <a:cs typeface="+mn-ea"/>
              <a:sym typeface="+mn-ea"/>
            </a:endParaRPr>
          </a:p>
        </p:txBody>
      </p:sp>
      <p:sp>
        <p:nvSpPr>
          <p:cNvPr id="21" name="矩形: 圆角 9"/>
          <p:cNvSpPr/>
          <p:nvPr>
            <p:custDataLst>
              <p:tags r:id="rId9"/>
            </p:custDataLst>
          </p:nvPr>
        </p:nvSpPr>
        <p:spPr>
          <a:xfrm>
            <a:off x="789248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dirty="0">
                <a:solidFill>
                  <a:schemeClr val="lt1">
                    <a:lumMod val="100000"/>
                  </a:schemeClr>
                </a:solidFill>
                <a:latin typeface="+mn-ea"/>
                <a:cs typeface="+mn-ea"/>
                <a:sym typeface="+mn-ea"/>
              </a:rPr>
              <a:t>Udemy</a:t>
            </a:r>
            <a:endParaRPr lang="zh-CN" altLang="en-US" b="1" dirty="0">
              <a:solidFill>
                <a:schemeClr val="lt1">
                  <a:lumMod val="100000"/>
                </a:schemeClr>
              </a:solidFill>
              <a:latin typeface="+mn-ea"/>
              <a:cs typeface="+mn-ea"/>
              <a:sym typeface="+mn-ea"/>
            </a:endParaRPr>
          </a:p>
        </p:txBody>
      </p:sp>
      <p:pic>
        <p:nvPicPr>
          <p:cNvPr id="22" name="图片 21" descr="/data/temp/4f00186a-379b-11ef-892d-3e5b13db995d.jpg@base@tag=imgScale&amp;m=1&amp;w=550&amp;h=550&amp;q=954f00186a-379b-11ef-892d-3e5b13db995d"/>
          <p:cNvPicPr>
            <a:picLocks noChangeAspect="1"/>
          </p:cNvPicPr>
          <p:nvPr>
            <p:custDataLst>
              <p:tags r:id="rId10"/>
            </p:custDataLst>
          </p:nvPr>
        </p:nvPicPr>
        <p:blipFill rotWithShape="1">
          <a:blip r:embed="rId11"/>
          <a:srcRect l="16667" r="16667"/>
          <a:stretch>
            <a:fillRect/>
          </a:stretch>
        </p:blipFill>
        <p:spPr>
          <a:xfrm>
            <a:off x="9516785"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pic>
        <p:nvPicPr>
          <p:cNvPr id="23" name="图片 22" descr="/data/temp/4f00179a-379b-11ef-892d-3e5b13db995d.jpg@base@tag=imgScale&amp;m=1&amp;w=550&amp;h=550&amp;q=954f00179a-379b-11ef-892d-3e5b13db995d"/>
          <p:cNvPicPr>
            <a:picLocks noChangeAspect="1"/>
          </p:cNvPicPr>
          <p:nvPr>
            <p:custDataLst>
              <p:tags r:id="rId12"/>
            </p:custDataLst>
          </p:nvPr>
        </p:nvPicPr>
        <p:blipFill rotWithShape="1">
          <a:blip r:embed="rId13"/>
          <a:srcRect t="182" r="182"/>
          <a:stretch>
            <a:fillRect/>
          </a:stretch>
        </p:blipFill>
        <p:spPr>
          <a:xfrm>
            <a:off x="2316664"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6000" y="394405"/>
            <a:ext cx="10800000" cy="792000"/>
          </a:xfrm>
        </p:spPr>
        <p:txBody>
          <a:bodyPr lIns="0" tIns="0" rIns="0" bIns="0" anchor="b" anchorCtr="0">
            <a:normAutofit/>
          </a:bodyPr>
          <a:lstStyle/>
          <a:p>
            <a:r>
              <a:rPr lang="zh-CN" altLang="en-US" sz="3400" dirty="0">
                <a:solidFill>
                  <a:schemeClr val="tx1"/>
                </a:solidFill>
              </a:rPr>
              <a:t>社区与论坛</a:t>
            </a:r>
            <a:endParaRPr lang="zh-CN" altLang="en-US" sz="3400" dirty="0">
              <a:solidFill>
                <a:schemeClr val="tx1"/>
              </a:solidFill>
            </a:endParaRPr>
          </a:p>
        </p:txBody>
      </p:sp>
      <p:sp>
        <p:nvSpPr>
          <p:cNvPr id="5" name="Rectangle 14_#color-804&amp;11266"/>
          <p:cNvSpPr/>
          <p:nvPr>
            <p:custDataLst>
              <p:tags r:id="rId2"/>
            </p:custDataLst>
          </p:nvPr>
        </p:nvSpPr>
        <p:spPr>
          <a:xfrm>
            <a:off x="697116" y="2179320"/>
            <a:ext cx="3348000" cy="3374136"/>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6" name="Rectangle 14_#color-804&amp;11267"/>
          <p:cNvSpPr/>
          <p:nvPr>
            <p:custDataLst>
              <p:tags r:id="rId3"/>
            </p:custDataLst>
          </p:nvPr>
        </p:nvSpPr>
        <p:spPr>
          <a:xfrm>
            <a:off x="8148206" y="2188210"/>
            <a:ext cx="3348000" cy="3355848"/>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13" name="Rectangle 14_#color_$accent1_$accent2-804&amp;11259"/>
          <p:cNvSpPr/>
          <p:nvPr>
            <p:custDataLst>
              <p:tags r:id="rId4"/>
            </p:custDataLst>
          </p:nvPr>
        </p:nvSpPr>
        <p:spPr>
          <a:xfrm>
            <a:off x="4422661" y="1950085"/>
            <a:ext cx="3347720" cy="3831590"/>
          </a:xfrm>
          <a:prstGeom prst="roundRect">
            <a:avLst>
              <a:gd name="adj" fmla="val 9484"/>
            </a:avLst>
          </a:prstGeom>
          <a:gradFill>
            <a:gsLst>
              <a:gs pos="0">
                <a:schemeClr val="accent1">
                  <a:lumMod val="75000"/>
                </a:schemeClr>
              </a:gs>
              <a:gs pos="100000">
                <a:schemeClr val="accent1"/>
              </a:gs>
            </a:gsLst>
            <a:lin ang="21206433" scaled="0"/>
          </a:gradFill>
          <a:ln w="3175" cap="flat" cmpd="sng" algn="ctr">
            <a:solidFill>
              <a:schemeClr val="accent1">
                <a:lumMod val="75000"/>
                <a:alpha val="20000"/>
              </a:schemeClr>
            </a:solidFill>
            <a:prstDash val="solid"/>
            <a:miter lim="800000"/>
            <a:headEnd type="none" w="med" len="med"/>
            <a:tailEnd type="none" w="med" len="med"/>
          </a:ln>
          <a:effectLst>
            <a:outerShdw blurRad="508000" dist="101600" dir="5399998" algn="ctr"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a:p>
            <a:endParaRPr lang="zh-CN" altLang="en-US"/>
          </a:p>
        </p:txBody>
      </p:sp>
      <p:sp>
        <p:nvSpPr>
          <p:cNvPr id="14" name="Rectangle 41749_#color_$accent1_$accent2-804&amp;11269"/>
          <p:cNvSpPr/>
          <p:nvPr>
            <p:custDataLst>
              <p:tags r:id="rId5"/>
            </p:custDataLst>
          </p:nvPr>
        </p:nvSpPr>
        <p:spPr>
          <a:xfrm>
            <a:off x="862509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GitHub</a:t>
            </a:r>
            <a:endParaRPr lang="zh-CN" altLang="zh-CN" sz="2400" b="1">
              <a:solidFill>
                <a:srgbClr val="FFFFFF"/>
              </a:solidFill>
              <a:latin typeface="+mn-ea"/>
              <a:cs typeface="+mn-ea"/>
              <a:sym typeface="+mn-ea"/>
            </a:endParaRPr>
          </a:p>
        </p:txBody>
      </p:sp>
      <p:sp>
        <p:nvSpPr>
          <p:cNvPr id="15" name="Rectangle 41748_#color_$accent1_$accent2-804&amp;11268"/>
          <p:cNvSpPr/>
          <p:nvPr>
            <p:custDataLst>
              <p:tags r:id="rId6"/>
            </p:custDataLst>
          </p:nvPr>
        </p:nvSpPr>
        <p:spPr>
          <a:xfrm>
            <a:off x="1174001" y="2988945"/>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Stack Overflow</a:t>
            </a:r>
            <a:endParaRPr lang="zh-CN" altLang="zh-CN" sz="2400" b="1">
              <a:solidFill>
                <a:srgbClr val="FFFFFF"/>
              </a:solidFill>
              <a:latin typeface="+mn-ea"/>
              <a:cs typeface="+mn-ea"/>
              <a:sym typeface="+mn-ea"/>
            </a:endParaRPr>
          </a:p>
        </p:txBody>
      </p:sp>
      <p:sp>
        <p:nvSpPr>
          <p:cNvPr id="16" name="矩形 15"/>
          <p:cNvSpPr/>
          <p:nvPr>
            <p:custDataLst>
              <p:tags r:id="rId7"/>
            </p:custDataLst>
          </p:nvPr>
        </p:nvSpPr>
        <p:spPr>
          <a:xfrm>
            <a:off x="2125866"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dirty="0">
                <a:solidFill>
                  <a:schemeClr val="accent1">
                    <a:lumMod val="40000"/>
                    <a:lumOff val="60000"/>
                  </a:schemeClr>
                </a:solidFill>
                <a:latin typeface="+mn-ea"/>
                <a:cs typeface="+mn-ea"/>
                <a:sym typeface="+mn-ea"/>
              </a:rPr>
              <a:t>01</a:t>
            </a:r>
            <a:endParaRPr lang="en-US" altLang="zh-CN" sz="2400" b="1" dirty="0">
              <a:solidFill>
                <a:schemeClr val="accent1">
                  <a:lumMod val="40000"/>
                  <a:lumOff val="60000"/>
                </a:schemeClr>
              </a:solidFill>
              <a:latin typeface="+mn-ea"/>
              <a:cs typeface="+mn-ea"/>
              <a:sym typeface="+mn-ea"/>
            </a:endParaRPr>
          </a:p>
        </p:txBody>
      </p:sp>
      <p:sp>
        <p:nvSpPr>
          <p:cNvPr id="17" name="矩形 16"/>
          <p:cNvSpPr/>
          <p:nvPr>
            <p:custDataLst>
              <p:tags r:id="rId8"/>
            </p:custDataLst>
          </p:nvPr>
        </p:nvSpPr>
        <p:spPr>
          <a:xfrm>
            <a:off x="9577591"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03</a:t>
            </a:r>
            <a:endParaRPr lang="en-US" altLang="zh-CN" sz="2400" b="1">
              <a:solidFill>
                <a:schemeClr val="accent1">
                  <a:lumMod val="40000"/>
                  <a:lumOff val="60000"/>
                </a:schemeClr>
              </a:solidFill>
              <a:latin typeface="+mn-ea"/>
              <a:cs typeface="+mn-ea"/>
              <a:sym typeface="+mn-ea"/>
            </a:endParaRPr>
          </a:p>
        </p:txBody>
      </p:sp>
      <p:sp>
        <p:nvSpPr>
          <p:cNvPr id="18" name="矩形 17"/>
          <p:cNvSpPr/>
          <p:nvPr>
            <p:custDataLst>
              <p:tags r:id="rId9"/>
            </p:custDataLst>
          </p:nvPr>
        </p:nvSpPr>
        <p:spPr>
          <a:xfrm>
            <a:off x="8494281" y="3881755"/>
            <a:ext cx="2656703"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GitHub是一个代码托管和版本控制平台，用户可以在这里找到许多机器学习相关的开源项目和代码。</a:t>
            </a:r>
            <a:endParaRPr lang="zh-CN" altLang="en-US" sz="1400">
              <a:solidFill>
                <a:schemeClr val="dk1">
                  <a:lumMod val="85000"/>
                  <a:lumOff val="15000"/>
                </a:schemeClr>
              </a:solidFill>
              <a:latin typeface="+mn-ea"/>
              <a:cs typeface="+mn-ea"/>
              <a:sym typeface="+mn-ea"/>
            </a:endParaRPr>
          </a:p>
        </p:txBody>
      </p:sp>
      <p:sp>
        <p:nvSpPr>
          <p:cNvPr id="19" name="矩形 18"/>
          <p:cNvSpPr/>
          <p:nvPr>
            <p:custDataLst>
              <p:tags r:id="rId10"/>
            </p:custDataLst>
          </p:nvPr>
        </p:nvSpPr>
        <p:spPr>
          <a:xfrm>
            <a:off x="1042556"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Stack Overflow是一个编程相关的问答社区，用户可以在这里提问和回答关于机器学习的问题。</a:t>
            </a:r>
            <a:endParaRPr lang="zh-CN" altLang="en-US" sz="1400">
              <a:solidFill>
                <a:schemeClr val="dk1">
                  <a:lumMod val="85000"/>
                  <a:lumOff val="15000"/>
                </a:schemeClr>
              </a:solidFill>
              <a:latin typeface="+mn-ea"/>
              <a:cs typeface="+mn-ea"/>
              <a:sym typeface="+mn-ea"/>
            </a:endParaRPr>
          </a:p>
        </p:txBody>
      </p:sp>
      <p:sp>
        <p:nvSpPr>
          <p:cNvPr id="22" name="矩形 21"/>
          <p:cNvSpPr/>
          <p:nvPr>
            <p:custDataLst>
              <p:tags r:id="rId11"/>
            </p:custDataLst>
          </p:nvPr>
        </p:nvSpPr>
        <p:spPr>
          <a:xfrm>
            <a:off x="5851411" y="2383790"/>
            <a:ext cx="490220" cy="450215"/>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02</a:t>
            </a:r>
            <a:endParaRPr lang="en-US" altLang="zh-CN" sz="2400" b="1">
              <a:solidFill>
                <a:schemeClr val="accent1">
                  <a:lumMod val="40000"/>
                  <a:lumOff val="60000"/>
                </a:schemeClr>
              </a:solidFill>
              <a:latin typeface="+mn-ea"/>
              <a:cs typeface="+mn-ea"/>
              <a:sym typeface="+mn-ea"/>
            </a:endParaRPr>
          </a:p>
        </p:txBody>
      </p:sp>
      <p:sp>
        <p:nvSpPr>
          <p:cNvPr id="24" name="矩形 23"/>
          <p:cNvSpPr/>
          <p:nvPr>
            <p:custDataLst>
              <p:tags r:id="rId12"/>
            </p:custDataLst>
          </p:nvPr>
        </p:nvSpPr>
        <p:spPr>
          <a:xfrm>
            <a:off x="4768101"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lt1">
                    <a:lumMod val="100000"/>
                  </a:schemeClr>
                </a:solidFill>
                <a:latin typeface="+mn-ea"/>
                <a:cs typeface="+mn-ea"/>
                <a:sym typeface="+mn-ea"/>
              </a:rPr>
              <a:t>Reddit是一个内容分享和讨论的社区，用户可以在这里找到关于机器学习的讨论和资源分享。</a:t>
            </a:r>
            <a:endParaRPr lang="zh-CN" altLang="en-US" sz="1400" dirty="0">
              <a:solidFill>
                <a:schemeClr val="lt1">
                  <a:lumMod val="100000"/>
                </a:schemeClr>
              </a:solidFill>
              <a:latin typeface="+mn-ea"/>
              <a:cs typeface="+mn-ea"/>
              <a:sym typeface="+mn-ea"/>
            </a:endParaRPr>
          </a:p>
        </p:txBody>
      </p:sp>
      <p:sp>
        <p:nvSpPr>
          <p:cNvPr id="26" name="Rectangle 41747_#color-804&amp;11260"/>
          <p:cNvSpPr/>
          <p:nvPr>
            <p:custDataLst>
              <p:tags r:id="rId13"/>
            </p:custDataLst>
          </p:nvPr>
        </p:nvSpPr>
        <p:spPr>
          <a:xfrm>
            <a:off x="489891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p:spPr>
        <p:txBody>
          <a:bodyPr wrap="square" lIns="32400" tIns="108000" rIns="551688" bIns="0">
            <a:noAutofit/>
          </a:bodyPr>
          <a:p>
            <a:pPr algn="ctr"/>
            <a:r>
              <a:rPr lang="zh-CN" altLang="zh-CN" sz="2400" b="1" dirty="0">
                <a:solidFill>
                  <a:schemeClr val="accent1"/>
                </a:solidFill>
                <a:latin typeface="+mn-ea"/>
                <a:cs typeface="+mn-ea"/>
                <a:sym typeface="+mn-ea"/>
              </a:rPr>
              <a:t>Reddit</a:t>
            </a:r>
            <a:endParaRPr lang="zh-CN" altLang="zh-CN" sz="2400" b="1" dirty="0">
              <a:solidFill>
                <a:schemeClr val="accent1"/>
              </a:solidFill>
              <a:latin typeface="+mn-ea"/>
              <a:cs typeface="+mn-ea"/>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95324" y="1231900"/>
            <a:ext cx="6379200" cy="2743200"/>
          </a:xfrm>
        </p:spPr>
        <p:txBody>
          <a:bodyPr/>
          <a:lstStyle/>
          <a:p>
            <a:r>
              <a:rPr lang="zh-CN" altLang="en-US" dirty="0"/>
              <a:t>谢谢</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机器学习概述</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01</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机器学习的定义</a:t>
            </a:r>
            <a:endParaRPr lang="zh-CN" altLang="en-US" dirty="0"/>
          </a:p>
        </p:txBody>
      </p:sp>
      <p:sp>
        <p:nvSpPr>
          <p:cNvPr id="6" name="矩形: 圆角 2"/>
          <p:cNvSpPr/>
          <p:nvPr>
            <p:custDataLst>
              <p:tags r:id="rId2"/>
            </p:custDataLst>
          </p:nvPr>
        </p:nvSpPr>
        <p:spPr>
          <a:xfrm>
            <a:off x="69236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机器学习是一种人工智能（AI）方法，它允许计算机系统在没有明确编程的情况下从数据中学习并改进其性能。</a:t>
            </a:r>
            <a:endParaRPr lang="zh-CN" altLang="zh-CN" sz="1600" dirty="0">
              <a:solidFill>
                <a:schemeClr val="tx1">
                  <a:lumMod val="85000"/>
                  <a:lumOff val="15000"/>
                </a:schemeClr>
              </a:solidFill>
              <a:latin typeface="+mn-ea"/>
              <a:cs typeface="+mn-ea"/>
              <a:sym typeface="+mn-ea"/>
            </a:endParaRPr>
          </a:p>
        </p:txBody>
      </p:sp>
      <p:sp>
        <p:nvSpPr>
          <p:cNvPr id="11" name="矩形: 圆角 4"/>
          <p:cNvSpPr/>
          <p:nvPr>
            <p:custDataLst>
              <p:tags r:id="rId3"/>
            </p:custDataLst>
          </p:nvPr>
        </p:nvSpPr>
        <p:spPr>
          <a:xfrm>
            <a:off x="69236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定义</a:t>
            </a:r>
            <a:endParaRPr lang="zh-CN" altLang="en-US" b="1">
              <a:solidFill>
                <a:schemeClr val="lt1">
                  <a:lumMod val="100000"/>
                </a:schemeClr>
              </a:solidFill>
              <a:latin typeface="+mn-ea"/>
              <a:cs typeface="+mn-ea"/>
              <a:sym typeface="+mn-ea"/>
            </a:endParaRPr>
          </a:p>
        </p:txBody>
      </p:sp>
      <p:sp>
        <p:nvSpPr>
          <p:cNvPr id="12" name="矩形: 圆角 6"/>
          <p:cNvSpPr/>
          <p:nvPr>
            <p:custDataLst>
              <p:tags r:id="rId4"/>
            </p:custDataLst>
          </p:nvPr>
        </p:nvSpPr>
        <p:spPr>
          <a:xfrm>
            <a:off x="4301000"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机器学习广泛应用于各种领域，包括图像识别、语音识别、推荐系统、预测模型等。</a:t>
            </a:r>
            <a:endParaRPr lang="zh-CN" altLang="zh-CN" sz="1600" dirty="0">
              <a:solidFill>
                <a:schemeClr val="tx1">
                  <a:lumMod val="85000"/>
                  <a:lumOff val="15000"/>
                </a:schemeClr>
              </a:solidFill>
              <a:latin typeface="+mn-ea"/>
              <a:cs typeface="+mn-ea"/>
              <a:sym typeface="+mn-ea"/>
            </a:endParaRPr>
          </a:p>
        </p:txBody>
      </p:sp>
      <p:sp>
        <p:nvSpPr>
          <p:cNvPr id="16" name="矩形: 圆角 8"/>
          <p:cNvSpPr/>
          <p:nvPr>
            <p:custDataLst>
              <p:tags r:id="rId5"/>
            </p:custDataLst>
          </p:nvPr>
        </p:nvSpPr>
        <p:spPr>
          <a:xfrm>
            <a:off x="4301000"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应用</a:t>
            </a:r>
            <a:endParaRPr lang="zh-CN" altLang="en-US" b="1">
              <a:solidFill>
                <a:schemeClr val="lt1">
                  <a:lumMod val="100000"/>
                </a:schemeClr>
              </a:solidFill>
              <a:latin typeface="+mn-ea"/>
              <a:cs typeface="+mn-ea"/>
              <a:sym typeface="+mn-ea"/>
            </a:endParaRPr>
          </a:p>
        </p:txBody>
      </p:sp>
      <p:pic>
        <p:nvPicPr>
          <p:cNvPr id="18" name="图片 17" descr="/data/temp/4a9da2e8-379b-11ef-a35a-be7b03a3aa47.jpg@base@tag=imgScale&amp;m=1&amp;w=550&amp;h=550&amp;q=954a9da2e8-379b-11ef-a35a-be7b03a3aa47"/>
          <p:cNvPicPr>
            <a:picLocks noChangeAspect="1"/>
          </p:cNvPicPr>
          <p:nvPr>
            <p:custDataLst>
              <p:tags r:id="rId6"/>
            </p:custDataLst>
          </p:nvPr>
        </p:nvPicPr>
        <p:blipFill rotWithShape="1">
          <a:blip r:embed="rId7"/>
          <a:srcRect l="5285" r="5285"/>
          <a:stretch>
            <a:fillRect/>
          </a:stretch>
        </p:blipFill>
        <p:spPr>
          <a:xfrm>
            <a:off x="5925297"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
        <p:nvSpPr>
          <p:cNvPr id="20" name="矩形: 圆角 7"/>
          <p:cNvSpPr/>
          <p:nvPr>
            <p:custDataLst>
              <p:tags r:id="rId8"/>
            </p:custDataLst>
          </p:nvPr>
        </p:nvSpPr>
        <p:spPr>
          <a:xfrm>
            <a:off x="789248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机器学习可以分为监督学习、无监督学习和强化学习等不同类型，每种类型都有其特定的应用场景和挑战。</a:t>
            </a:r>
            <a:endParaRPr lang="zh-CN" altLang="zh-CN" sz="1600" dirty="0">
              <a:solidFill>
                <a:schemeClr val="tx1">
                  <a:lumMod val="85000"/>
                  <a:lumOff val="15000"/>
                </a:schemeClr>
              </a:solidFill>
              <a:latin typeface="+mn-ea"/>
              <a:cs typeface="+mn-ea"/>
              <a:sym typeface="+mn-ea"/>
            </a:endParaRPr>
          </a:p>
        </p:txBody>
      </p:sp>
      <p:sp>
        <p:nvSpPr>
          <p:cNvPr id="21" name="矩形: 圆角 9"/>
          <p:cNvSpPr/>
          <p:nvPr>
            <p:custDataLst>
              <p:tags r:id="rId9"/>
            </p:custDataLst>
          </p:nvPr>
        </p:nvSpPr>
        <p:spPr>
          <a:xfrm>
            <a:off x="789248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dirty="0">
                <a:solidFill>
                  <a:schemeClr val="lt1">
                    <a:lumMod val="100000"/>
                  </a:schemeClr>
                </a:solidFill>
                <a:latin typeface="+mn-ea"/>
                <a:cs typeface="+mn-ea"/>
                <a:sym typeface="+mn-ea"/>
              </a:rPr>
              <a:t>分类</a:t>
            </a:r>
            <a:endParaRPr lang="zh-CN" altLang="en-US" b="1" dirty="0">
              <a:solidFill>
                <a:schemeClr val="lt1">
                  <a:lumMod val="100000"/>
                </a:schemeClr>
              </a:solidFill>
              <a:latin typeface="+mn-ea"/>
              <a:cs typeface="+mn-ea"/>
              <a:sym typeface="+mn-ea"/>
            </a:endParaRPr>
          </a:p>
        </p:txBody>
      </p:sp>
      <p:pic>
        <p:nvPicPr>
          <p:cNvPr id="22" name="图片 21" descr="/data/temp/4a9da66e-379b-11ef-a35a-be7b03a3aa47.jpg@base@tag=imgScale&amp;m=1&amp;w=550&amp;h=550&amp;q=954a9da66e-379b-11ef-a35a-be7b03a3aa47"/>
          <p:cNvPicPr>
            <a:picLocks noChangeAspect="1"/>
          </p:cNvPicPr>
          <p:nvPr>
            <p:custDataLst>
              <p:tags r:id="rId10"/>
            </p:custDataLst>
          </p:nvPr>
        </p:nvPicPr>
        <p:blipFill rotWithShape="1">
          <a:blip r:embed="rId11"/>
          <a:srcRect l="18788" r="14545"/>
          <a:stretch>
            <a:fillRect/>
          </a:stretch>
        </p:blipFill>
        <p:spPr>
          <a:xfrm>
            <a:off x="9516785"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pic>
        <p:nvPicPr>
          <p:cNvPr id="23" name="图片 22" descr="/data/temp/4a9da268-379b-11ef-a35a-be7b03a3aa47.jpg@base@tag=imgScale&amp;m=1&amp;w=550&amp;h=550&amp;q=954a9da268-379b-11ef-a35a-be7b03a3aa47"/>
          <p:cNvPicPr>
            <a:picLocks noChangeAspect="1"/>
          </p:cNvPicPr>
          <p:nvPr>
            <p:custDataLst>
              <p:tags r:id="rId12"/>
            </p:custDataLst>
          </p:nvPr>
        </p:nvPicPr>
        <p:blipFill rotWithShape="1">
          <a:blip r:embed="rId13"/>
          <a:srcRect t="15013" b="15013"/>
          <a:stretch>
            <a:fillRect/>
          </a:stretch>
        </p:blipFill>
        <p:spPr>
          <a:xfrm>
            <a:off x="2316664"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1"/>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3" name="任意多边形 15"/>
          <p:cNvSpPr/>
          <p:nvPr>
            <p:custDataLst>
              <p:tags r:id="rId2"/>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4" name="图片 13" descr="/data/temp/4a834227-379b-11ef-892d-3e5b13db995d.jpg@base@tag=imgScale&amp;m=1&amp;w=1209&amp;h=909&amp;q=954a834227-379b-11ef-892d-3e5b13db995d"/>
          <p:cNvPicPr>
            <a:picLocks noChangeAspect="1"/>
          </p:cNvPicPr>
          <p:nvPr>
            <p:custDataLst>
              <p:tags r:id="rId3"/>
            </p:custDataLst>
          </p:nvPr>
        </p:nvPicPr>
        <p:blipFill rotWithShape="1">
          <a:blip r:embed="rId4"/>
          <a:srcRect l="5198" r="9028"/>
          <a:stretch>
            <a:fillRect/>
          </a:stretch>
        </p:blipFill>
        <p:spPr>
          <a:xfrm>
            <a:off x="838200" y="1971302"/>
            <a:ext cx="4356100" cy="327406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696000" y="394405"/>
            <a:ext cx="10800000" cy="792000"/>
          </a:xfrm>
        </p:spPr>
        <p:txBody>
          <a:bodyPr/>
          <a:lstStyle/>
          <a:p>
            <a:r>
              <a:rPr lang="zh-CN" altLang="en-US"/>
              <a:t>机器学习的应用领域</a:t>
            </a:r>
            <a:endParaRPr lang="zh-CN" altLang="en-US"/>
          </a:p>
        </p:txBody>
      </p:sp>
      <p:sp>
        <p:nvSpPr>
          <p:cNvPr id="2" name="圆角矩形 13"/>
          <p:cNvSpPr/>
          <p:nvPr>
            <p:custDataLst>
              <p:tags r:id="rId6"/>
            </p:custDataLst>
          </p:nvPr>
        </p:nvSpPr>
        <p:spPr>
          <a:xfrm>
            <a:off x="6235414" y="1656899"/>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图像识别</a:t>
            </a:r>
            <a:endParaRPr lang="zh-CN" altLang="en-US" b="1">
              <a:solidFill>
                <a:schemeClr val="lt1">
                  <a:lumMod val="100000"/>
                </a:schemeClr>
              </a:solidFill>
              <a:latin typeface="+mn-ea"/>
              <a:cs typeface="+mn-ea"/>
              <a:sym typeface="+mn-ea"/>
            </a:endParaRPr>
          </a:p>
        </p:txBody>
      </p:sp>
      <p:sp>
        <p:nvSpPr>
          <p:cNvPr id="4" name="矩形 3"/>
          <p:cNvSpPr/>
          <p:nvPr>
            <p:custDataLst>
              <p:tags r:id="rId7"/>
            </p:custDataLst>
          </p:nvPr>
        </p:nvSpPr>
        <p:spPr>
          <a:xfrm>
            <a:off x="6234778" y="2031298"/>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在图像识别领域，机器学习可以用于识别图像中的物体、场景、人脸等，如人脸识别、自动驾驶等。</a:t>
            </a:r>
            <a:endParaRPr lang="zh-CN" altLang="en-US" sz="1600">
              <a:solidFill>
                <a:schemeClr val="tx1">
                  <a:lumMod val="85000"/>
                  <a:lumOff val="15000"/>
                </a:schemeClr>
              </a:solidFill>
              <a:latin typeface="+mn-ea"/>
              <a:cs typeface="+mn-ea"/>
              <a:sym typeface="+mn-ea"/>
            </a:endParaRPr>
          </a:p>
        </p:txBody>
      </p:sp>
      <p:sp>
        <p:nvSpPr>
          <p:cNvPr id="9" name="圆角矩形 24"/>
          <p:cNvSpPr/>
          <p:nvPr>
            <p:custDataLst>
              <p:tags r:id="rId8"/>
            </p:custDataLst>
          </p:nvPr>
        </p:nvSpPr>
        <p:spPr>
          <a:xfrm>
            <a:off x="6235414" y="3238401"/>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自然语言处理</a:t>
            </a:r>
            <a:endParaRPr lang="zh-CN" altLang="en-US" b="1">
              <a:solidFill>
                <a:schemeClr val="lt1">
                  <a:lumMod val="100000"/>
                </a:schemeClr>
              </a:solidFill>
              <a:latin typeface="+mn-ea"/>
              <a:cs typeface="+mn-ea"/>
              <a:sym typeface="+mn-ea"/>
            </a:endParaRPr>
          </a:p>
        </p:txBody>
      </p:sp>
      <p:sp>
        <p:nvSpPr>
          <p:cNvPr id="10" name="矩形 9"/>
          <p:cNvSpPr/>
          <p:nvPr>
            <p:custDataLst>
              <p:tags r:id="rId9"/>
            </p:custDataLst>
          </p:nvPr>
        </p:nvSpPr>
        <p:spPr>
          <a:xfrm>
            <a:off x="6235414" y="3603901"/>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在自然语言处理领域，机器学习可以用于理解、翻译、生成自然语言，如语音识别、机器翻译等。</a:t>
            </a:r>
            <a:endParaRPr lang="zh-CN" altLang="en-US" sz="1600">
              <a:solidFill>
                <a:schemeClr val="tx1">
                  <a:lumMod val="85000"/>
                  <a:lumOff val="15000"/>
                </a:schemeClr>
              </a:solidFill>
              <a:latin typeface="+mn-ea"/>
              <a:cs typeface="+mn-ea"/>
              <a:sym typeface="+mn-ea"/>
            </a:endParaRPr>
          </a:p>
        </p:txBody>
      </p:sp>
      <p:sp>
        <p:nvSpPr>
          <p:cNvPr id="11" name="圆角矩形 28"/>
          <p:cNvSpPr/>
          <p:nvPr>
            <p:custDataLst>
              <p:tags r:id="rId10"/>
            </p:custDataLst>
          </p:nvPr>
        </p:nvSpPr>
        <p:spPr>
          <a:xfrm>
            <a:off x="6235414" y="4811004"/>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推荐系统</a:t>
            </a:r>
            <a:endParaRPr lang="zh-CN" altLang="en-US" b="1">
              <a:solidFill>
                <a:schemeClr val="lt1">
                  <a:lumMod val="100000"/>
                </a:schemeClr>
              </a:solidFill>
              <a:latin typeface="+mn-ea"/>
              <a:cs typeface="+mn-ea"/>
              <a:sym typeface="+mn-ea"/>
            </a:endParaRPr>
          </a:p>
        </p:txBody>
      </p:sp>
      <p:sp>
        <p:nvSpPr>
          <p:cNvPr id="12" name="矩形 11"/>
          <p:cNvSpPr/>
          <p:nvPr>
            <p:custDataLst>
              <p:tags r:id="rId11"/>
            </p:custDataLst>
          </p:nvPr>
        </p:nvSpPr>
        <p:spPr>
          <a:xfrm>
            <a:off x="6235414" y="5187310"/>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在推荐系统领域，机器学习可以用于根据用户的历史行为和偏好，为用户推荐商品、新闻、音乐等，如电商平台、社交媒体等。</a:t>
            </a:r>
            <a:endParaRPr lang="zh-CN" altLang="en-US" sz="1600">
              <a:solidFill>
                <a:schemeClr val="tx1">
                  <a:lumMod val="85000"/>
                  <a:lumOff val="15000"/>
                </a:schemeClr>
              </a:solidFill>
              <a:latin typeface="+mn-ea"/>
              <a:cs typeface="+mn-ea"/>
              <a:sym typeface="+mn-ea"/>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zh-CN" altLang="en-US"/>
              <a:t>机器学习与传统编程的区别</a:t>
            </a:r>
            <a:endParaRPr lang="zh-CN" altLang="en-US"/>
          </a:p>
        </p:txBody>
      </p:sp>
      <p:sp>
        <p:nvSpPr>
          <p:cNvPr id="34" name="任意多边形: 形状 33"/>
          <p:cNvSpPr/>
          <p:nvPr>
            <p:custDataLst>
              <p:tags r:id="rId2"/>
            </p:custDataLst>
          </p:nvPr>
        </p:nvSpPr>
        <p:spPr>
          <a:xfrm>
            <a:off x="8075006"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3695" tIns="250532" rIns="349250" bIns="821980" rtlCol="0" anchor="ctr">
            <a:noAutofit/>
          </a:bodyPr>
          <a:p>
            <a:pPr algn="just">
              <a:lnSpc>
                <a:spcPct val="150000"/>
              </a:lnSpc>
            </a:pPr>
            <a:r>
              <a:rPr lang="zh-CN" altLang="en-US" sz="1400">
                <a:solidFill>
                  <a:srgbClr val="FFFFFF"/>
                </a:solidFill>
                <a:latin typeface="微软雅黑" panose="020B0503020204020204" charset="-122"/>
                <a:ea typeface="微软雅黑" panose="020B0503020204020204" charset="-122"/>
              </a:rPr>
              <a:t>机器学习的开发周期通常较长，需要大量的数据和计算资源，而传统编程的开发周期相对较短。</a:t>
            </a:r>
            <a:endParaRPr lang="zh-CN" altLang="en-US" sz="1400">
              <a:solidFill>
                <a:srgbClr val="FFFFFF"/>
              </a:solidFill>
              <a:latin typeface="微软雅黑" panose="020B0503020204020204" charset="-122"/>
              <a:ea typeface="微软雅黑" panose="020B0503020204020204" charset="-122"/>
            </a:endParaRPr>
          </a:p>
        </p:txBody>
      </p:sp>
      <p:sp>
        <p:nvSpPr>
          <p:cNvPr id="32" name="任意多边形: 形状 31"/>
          <p:cNvSpPr/>
          <p:nvPr>
            <p:custDataLst>
              <p:tags r:id="rId3"/>
            </p:custDataLst>
          </p:nvPr>
        </p:nvSpPr>
        <p:spPr>
          <a:xfrm>
            <a:off x="4386282"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90" tIns="241642" rIns="351156" bIns="830870" rtlCol="0" anchor="ctr">
            <a:noAutofit/>
          </a:bodyPr>
          <a:p>
            <a:pPr algn="just">
              <a:lnSpc>
                <a:spcPct val="150000"/>
              </a:lnSpc>
            </a:pPr>
            <a:r>
              <a:rPr lang="zh-CN" altLang="en-US" sz="1400">
                <a:solidFill>
                  <a:srgbClr val="FFFFFF"/>
                </a:solidFill>
                <a:latin typeface="+mn-ea"/>
                <a:cs typeface="+mn-ea"/>
                <a:sym typeface="+mn-ea"/>
              </a:rPr>
              <a:t>机器学习可以解决复杂的、非结构化的问题，而传统编程通常只能解决简单的、结构化的问题。</a:t>
            </a:r>
            <a:endParaRPr lang="zh-CN" altLang="en-US" sz="1400">
              <a:solidFill>
                <a:srgbClr val="FFFFFF"/>
              </a:solidFill>
              <a:latin typeface="+mn-ea"/>
              <a:cs typeface="+mn-ea"/>
              <a:sym typeface="+mn-ea"/>
            </a:endParaRPr>
          </a:p>
        </p:txBody>
      </p:sp>
      <p:sp>
        <p:nvSpPr>
          <p:cNvPr id="31" name="任意多边形: 形状 30"/>
          <p:cNvSpPr/>
          <p:nvPr>
            <p:custDataLst>
              <p:tags r:id="rId4"/>
            </p:custDataLst>
          </p:nvPr>
        </p:nvSpPr>
        <p:spPr>
          <a:xfrm>
            <a:off x="695653"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50" tIns="232752" rIns="351195" bIns="839760" rtlCol="0" anchor="ctr">
            <a:noAutofit/>
          </a:bodyPr>
          <a:p>
            <a:pPr algn="just">
              <a:lnSpc>
                <a:spcPct val="150000"/>
              </a:lnSpc>
            </a:pPr>
            <a:r>
              <a:rPr lang="zh-CN" altLang="en-US" sz="1400">
                <a:solidFill>
                  <a:srgbClr val="FFFFFF"/>
                </a:solidFill>
                <a:latin typeface="+mn-ea"/>
                <a:cs typeface="+mn-ea"/>
                <a:sym typeface="+mn-ea"/>
              </a:rPr>
              <a:t>机器学习通过算法自动学习数据中的模式，而传统编程则需要程序员手动编写程序。</a:t>
            </a:r>
            <a:endParaRPr lang="zh-CN" altLang="en-US" sz="1400">
              <a:solidFill>
                <a:srgbClr val="FFFFFF"/>
              </a:solidFill>
              <a:latin typeface="+mn-ea"/>
              <a:cs typeface="+mn-ea"/>
              <a:sym typeface="+mn-ea"/>
            </a:endParaRPr>
          </a:p>
        </p:txBody>
      </p:sp>
      <p:sp>
        <p:nvSpPr>
          <p:cNvPr id="2" name="“_#color-824&amp;2665"/>
          <p:cNvSpPr/>
          <p:nvPr>
            <p:custDataLst>
              <p:tags r:id="rId5"/>
            </p:custDataLst>
          </p:nvPr>
        </p:nvSpPr>
        <p:spPr>
          <a:xfrm>
            <a:off x="3466641" y="3524536"/>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pic>
        <p:nvPicPr>
          <p:cNvPr id="4" name="图片 3" descr="/data/temp/4a9c70e1-379b-11ef-a35a-be7b03a3aa47.jpg@base@tag=imgScale&amp;m=1&amp;w=271&amp;h=271&amp;q=954a9c70e1-379b-11ef-a35a-be7b03a3aa47"/>
          <p:cNvPicPr>
            <a:picLocks noChangeAspect="1"/>
          </p:cNvPicPr>
          <p:nvPr>
            <p:custDataLst>
              <p:tags r:id="rId6"/>
            </p:custDataLst>
          </p:nvPr>
        </p:nvPicPr>
        <p:blipFill>
          <a:blip r:embed="rId7"/>
          <a:srcRect l="16626" r="16626"/>
          <a:stretch>
            <a:fillRect/>
          </a:stretch>
        </p:blipFill>
        <p:spPr>
          <a:xfrm>
            <a:off x="897618" y="4548334"/>
            <a:ext cx="978071" cy="978071"/>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7" name="矩形 6"/>
          <p:cNvSpPr/>
          <p:nvPr>
            <p:custDataLst>
              <p:tags r:id="rId8"/>
            </p:custDataLst>
          </p:nvPr>
        </p:nvSpPr>
        <p:spPr>
          <a:xfrm>
            <a:off x="2067492" y="4663925"/>
            <a:ext cx="2048233"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编程方式</a:t>
            </a:r>
            <a:endParaRPr lang="zh-CN" altLang="en-US" sz="2000" b="1">
              <a:solidFill>
                <a:schemeClr val="tx1">
                  <a:lumMod val="100000"/>
                </a:schemeClr>
              </a:solidFill>
              <a:latin typeface="+mn-ea"/>
              <a:cs typeface="+mn-ea"/>
              <a:sym typeface="+mn-ea"/>
            </a:endParaRPr>
          </a:p>
        </p:txBody>
      </p:sp>
      <p:sp>
        <p:nvSpPr>
          <p:cNvPr id="8" name="“_#color-824&amp;2668"/>
          <p:cNvSpPr/>
          <p:nvPr>
            <p:custDataLst>
              <p:tags r:id="rId9"/>
            </p:custDataLst>
          </p:nvPr>
        </p:nvSpPr>
        <p:spPr>
          <a:xfrm>
            <a:off x="7157271" y="3533427"/>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9" name="矩形 8"/>
          <p:cNvSpPr/>
          <p:nvPr>
            <p:custDataLst>
              <p:tags r:id="rId10"/>
            </p:custDataLst>
          </p:nvPr>
        </p:nvSpPr>
        <p:spPr>
          <a:xfrm>
            <a:off x="5737798" y="4663925"/>
            <a:ext cx="2068556"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解决问题方式</a:t>
            </a:r>
            <a:endParaRPr lang="zh-CN" altLang="en-US" sz="2000" b="1">
              <a:solidFill>
                <a:schemeClr val="tx1">
                  <a:lumMod val="100000"/>
                </a:schemeClr>
              </a:solidFill>
              <a:latin typeface="+mn-ea"/>
              <a:cs typeface="+mn-ea"/>
              <a:sym typeface="+mn-ea"/>
            </a:endParaRPr>
          </a:p>
        </p:txBody>
      </p:sp>
      <p:pic>
        <p:nvPicPr>
          <p:cNvPr id="10" name="图片 9" descr="/data/temp/4a9c7140-379b-11ef-a35a-be7b03a3aa47.jpg@base@tag=imgScale&amp;m=1&amp;w=271&amp;h=271&amp;q=954a9c7140-379b-11ef-a35a-be7b03a3aa47"/>
          <p:cNvPicPr>
            <a:picLocks noChangeAspect="1"/>
          </p:cNvPicPr>
          <p:nvPr>
            <p:custDataLst>
              <p:tags r:id="rId11"/>
            </p:custDataLst>
          </p:nvPr>
        </p:nvPicPr>
        <p:blipFill>
          <a:blip r:embed="rId12"/>
          <a:srcRect t="13673" b="13673"/>
          <a:stretch>
            <a:fillRect/>
          </a:stretch>
        </p:blipFill>
        <p:spPr>
          <a:xfrm>
            <a:off x="459142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11" name="“_#color-824&amp;2668"/>
          <p:cNvSpPr/>
          <p:nvPr>
            <p:custDataLst>
              <p:tags r:id="rId13"/>
            </p:custDataLst>
          </p:nvPr>
        </p:nvSpPr>
        <p:spPr>
          <a:xfrm>
            <a:off x="10847900" y="3542319"/>
            <a:ext cx="358838" cy="308029"/>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12" name="矩形 11"/>
          <p:cNvSpPr/>
          <p:nvPr>
            <p:custDataLst>
              <p:tags r:id="rId14"/>
            </p:custDataLst>
          </p:nvPr>
        </p:nvSpPr>
        <p:spPr>
          <a:xfrm>
            <a:off x="9428427" y="4663925"/>
            <a:ext cx="2068556"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开发周期</a:t>
            </a:r>
            <a:endParaRPr lang="zh-CN" altLang="en-US" sz="2000" b="1">
              <a:solidFill>
                <a:schemeClr val="tx1">
                  <a:lumMod val="100000"/>
                </a:schemeClr>
              </a:solidFill>
              <a:latin typeface="+mn-ea"/>
              <a:cs typeface="+mn-ea"/>
              <a:sym typeface="+mn-ea"/>
            </a:endParaRPr>
          </a:p>
        </p:txBody>
      </p:sp>
      <p:pic>
        <p:nvPicPr>
          <p:cNvPr id="13" name="图片 12" descr="/data/temp/4a9c7237-379b-11ef-a35a-be7b03a3aa47.jpg@base@tag=imgScale&amp;m=1&amp;w=271&amp;h=271&amp;q=954a9c7237-379b-11ef-a35a-be7b03a3aa47"/>
          <p:cNvPicPr>
            <a:picLocks noChangeAspect="1"/>
          </p:cNvPicPr>
          <p:nvPr>
            <p:custDataLst>
              <p:tags r:id="rId15"/>
            </p:custDataLst>
          </p:nvPr>
        </p:nvPicPr>
        <p:blipFill>
          <a:blip r:embed="rId16"/>
          <a:srcRect l="33907" b="738"/>
          <a:stretch>
            <a:fillRect/>
          </a:stretch>
        </p:blipFill>
        <p:spPr>
          <a:xfrm>
            <a:off x="828459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机器学习基础</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02</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4a71f77b-379b-11ef-892d-3e5b13db995d.jpg@base@tag=imgScale&amp;m=1&amp;w=3384&amp;h=952&amp;q=954a71f77b-379b-11ef-892d-3e5b13db995d"/>
          <p:cNvPicPr>
            <a:picLocks noChangeAspect="1"/>
          </p:cNvPicPr>
          <p:nvPr>
            <p:custDataLst>
              <p:tags r:id="rId1"/>
            </p:custDataLst>
          </p:nvPr>
        </p:nvPicPr>
        <p:blipFill>
          <a:blip r:embed="rId2"/>
          <a:srcRect t="29537" b="28276"/>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3200">
              <a:latin typeface="+mj-ea"/>
              <a:ea typeface="+mj-ea"/>
              <a:sym typeface="微软雅黑" panose="020B0503020204020204" charset="-122"/>
            </a:endParaRPr>
          </a:p>
        </p:txBody>
      </p:sp>
      <p:sp>
        <p:nvSpPr>
          <p:cNvPr id="29" name="标题"/>
          <p:cNvSpPr txBox="1"/>
          <p:nvPr>
            <p:custDataLst>
              <p:tags r:id="rId4"/>
            </p:custDataLst>
          </p:nvPr>
        </p:nvSpPr>
        <p:spPr>
          <a:xfrm>
            <a:off x="1527175" y="3244850"/>
            <a:ext cx="9473565" cy="779145"/>
          </a:xfrm>
          <a:prstGeom prst="rect">
            <a:avLst/>
          </a:prstGeom>
          <a:noFill/>
        </p:spPr>
        <p:txBody>
          <a:bodyPr wrap="square" lIns="0" tIns="0" rIns="0" bIns="0" rtlCol="0" anchor="b">
            <a:normAutofit/>
          </a:bodyPr>
          <a:lstStyle>
            <a:defPPr>
              <a:defRPr lang="zh-CN"/>
            </a:defPPr>
            <a:lvl1pPr>
              <a:lnSpc>
                <a:spcPct val="131000"/>
              </a:lnSpc>
              <a:defRPr sz="3400" b="1">
                <a:solidFill>
                  <a:schemeClr val="dk1"/>
                </a:solidFill>
                <a:latin typeface="+mj-ea"/>
                <a:ea typeface="+mj-ea"/>
              </a:defRPr>
            </a:lvl1pPr>
          </a:lstStyle>
          <a:p>
            <a:r>
              <a:rPr lang="zh-CN" altLang="en-US" dirty="0"/>
              <a:t>数据集与特征</a:t>
            </a:r>
            <a:endParaRPr lang="zh-CN" altLang="en-US" dirty="0"/>
          </a:p>
        </p:txBody>
      </p:sp>
      <p:sp>
        <p:nvSpPr>
          <p:cNvPr id="4" name="矩形 3"/>
          <p:cNvSpPr/>
          <p:nvPr>
            <p:custDataLst>
              <p:tags r:id="rId5"/>
            </p:custDataLst>
          </p:nvPr>
        </p:nvSpPr>
        <p:spPr>
          <a:xfrm>
            <a:off x="1487488"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rgbClr val="000000"/>
                </a:solidFill>
                <a:latin typeface="+mn-ea"/>
                <a:cs typeface="+mn-ea"/>
                <a:sym typeface="+mn-ea"/>
              </a:rPr>
              <a:t>数据集是机器学习的基础，它包含了用于训练模型的数据样本。</a:t>
            </a:r>
            <a:endParaRPr lang="zh-CN" altLang="en-US" sz="1400" dirty="0">
              <a:solidFill>
                <a:srgbClr val="000000"/>
              </a:solidFill>
              <a:latin typeface="+mn-ea"/>
              <a:cs typeface="+mn-ea"/>
              <a:sym typeface="+mn-ea"/>
            </a:endParaRPr>
          </a:p>
        </p:txBody>
      </p:sp>
      <p:sp>
        <p:nvSpPr>
          <p:cNvPr id="6" name="矩形 5"/>
          <p:cNvSpPr/>
          <p:nvPr>
            <p:custDataLst>
              <p:tags r:id="rId6"/>
            </p:custDataLst>
          </p:nvPr>
        </p:nvSpPr>
        <p:spPr>
          <a:xfrm>
            <a:off x="1487488"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dirty="0">
                <a:solidFill>
                  <a:srgbClr val="000000"/>
                </a:solidFill>
                <a:latin typeface="+mn-ea"/>
                <a:cs typeface="+mn-ea"/>
                <a:sym typeface="+mn-ea"/>
              </a:rPr>
              <a:t>数据集</a:t>
            </a:r>
            <a:endParaRPr lang="zh-CN" altLang="en-US" sz="2000" b="1" dirty="0">
              <a:solidFill>
                <a:srgbClr val="000000"/>
              </a:solidFill>
              <a:latin typeface="+mn-ea"/>
              <a:cs typeface="+mn-ea"/>
              <a:sym typeface="+mn-ea"/>
            </a:endParaRPr>
          </a:p>
        </p:txBody>
      </p:sp>
      <p:sp>
        <p:nvSpPr>
          <p:cNvPr id="3" name="矩形 2"/>
          <p:cNvSpPr/>
          <p:nvPr>
            <p:custDataLst>
              <p:tags r:id="rId7"/>
            </p:custDataLst>
          </p:nvPr>
        </p:nvSpPr>
        <p:spPr>
          <a:xfrm>
            <a:off x="8313738"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特征工程是处理和转换特征的过程，以提高模型的性能和准确性。</a:t>
            </a:r>
            <a:endParaRPr lang="zh-CN" altLang="en-US" sz="1400">
              <a:solidFill>
                <a:srgbClr val="000000"/>
              </a:solidFill>
              <a:latin typeface="+mn-ea"/>
              <a:cs typeface="+mn-ea"/>
              <a:sym typeface="+mn-ea"/>
            </a:endParaRPr>
          </a:p>
        </p:txBody>
      </p:sp>
      <p:sp>
        <p:nvSpPr>
          <p:cNvPr id="5" name="矩形 4"/>
          <p:cNvSpPr/>
          <p:nvPr>
            <p:custDataLst>
              <p:tags r:id="rId8"/>
            </p:custDataLst>
          </p:nvPr>
        </p:nvSpPr>
        <p:spPr>
          <a:xfrm>
            <a:off x="8313738"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rgbClr val="000000"/>
                </a:solidFill>
                <a:latin typeface="+mn-ea"/>
                <a:cs typeface="+mn-ea"/>
                <a:sym typeface="+mn-ea"/>
              </a:rPr>
              <a:t>特征工程</a:t>
            </a:r>
            <a:endParaRPr lang="zh-CN" altLang="en-US" sz="2000" b="1">
              <a:solidFill>
                <a:srgbClr val="000000"/>
              </a:solidFill>
              <a:latin typeface="+mn-ea"/>
              <a:cs typeface="+mn-ea"/>
              <a:sym typeface="+mn-ea"/>
            </a:endParaRPr>
          </a:p>
        </p:txBody>
      </p:sp>
      <p:sp>
        <p:nvSpPr>
          <p:cNvPr id="11" name="矩形 10"/>
          <p:cNvSpPr/>
          <p:nvPr>
            <p:custDataLst>
              <p:tags r:id="rId9"/>
            </p:custDataLst>
          </p:nvPr>
        </p:nvSpPr>
        <p:spPr>
          <a:xfrm>
            <a:off x="4900613"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特征是数据集中的重要组成部分，它描述了数据的属性和特征。</a:t>
            </a:r>
            <a:endParaRPr lang="zh-CN" altLang="en-US" sz="1400">
              <a:solidFill>
                <a:srgbClr val="000000"/>
              </a:solidFill>
              <a:latin typeface="+mn-ea"/>
              <a:cs typeface="+mn-ea"/>
              <a:sym typeface="+mn-ea"/>
            </a:endParaRPr>
          </a:p>
        </p:txBody>
      </p:sp>
      <p:sp>
        <p:nvSpPr>
          <p:cNvPr id="14" name="矩形 13"/>
          <p:cNvSpPr/>
          <p:nvPr>
            <p:custDataLst>
              <p:tags r:id="rId10"/>
            </p:custDataLst>
          </p:nvPr>
        </p:nvSpPr>
        <p:spPr>
          <a:xfrm>
            <a:off x="4900613"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rgbClr val="000000"/>
                </a:solidFill>
                <a:latin typeface="+mn-ea"/>
                <a:cs typeface="+mn-ea"/>
                <a:sym typeface="+mn-ea"/>
              </a:rPr>
              <a:t>特征</a:t>
            </a:r>
            <a:endParaRPr lang="zh-CN" altLang="en-US" sz="2000" b="1">
              <a:solidFill>
                <a:srgbClr val="000000"/>
              </a:solidFill>
              <a:latin typeface="+mn-ea"/>
              <a:cs typeface="+mn-ea"/>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6000" y="394405"/>
            <a:ext cx="10800000" cy="792000"/>
          </a:xfrm>
        </p:spPr>
        <p:txBody>
          <a:bodyPr lIns="0" tIns="0" rIns="0" bIns="0">
            <a:noAutofit/>
          </a:bodyPr>
          <a:lstStyle/>
          <a:p>
            <a:r>
              <a:rPr lang="zh-CN" altLang="en-US" dirty="0">
                <a:sym typeface="+mn-ea"/>
              </a:rPr>
              <a:t>监督学习与无监督学习</a:t>
            </a:r>
            <a:endParaRPr lang="zh-CN" altLang="en-US" dirty="0">
              <a:sym typeface="+mn-ea"/>
            </a:endParaRPr>
          </a:p>
        </p:txBody>
      </p:sp>
      <p:sp>
        <p:nvSpPr>
          <p:cNvPr id="5" name="矩形: 圆角 3"/>
          <p:cNvSpPr/>
          <p:nvPr>
            <p:custDataLst>
              <p:tags r:id="rId2"/>
            </p:custDataLst>
          </p:nvPr>
        </p:nvSpPr>
        <p:spPr>
          <a:xfrm>
            <a:off x="862330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圆角 1"/>
          <p:cNvSpPr/>
          <p:nvPr>
            <p:custDataLst>
              <p:tags r:id="rId3"/>
            </p:custDataLst>
          </p:nvPr>
        </p:nvSpPr>
        <p:spPr>
          <a:xfrm>
            <a:off x="465963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圆角 2"/>
          <p:cNvSpPr/>
          <p:nvPr>
            <p:custDataLst>
              <p:tags r:id="rId4"/>
            </p:custDataLst>
          </p:nvPr>
        </p:nvSpPr>
        <p:spPr>
          <a:xfrm>
            <a:off x="69596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custDataLst>
              <p:tags r:id="rId5"/>
            </p:custDataLst>
          </p:nvPr>
        </p:nvSpPr>
        <p:spPr>
          <a:xfrm>
            <a:off x="782320" y="5203956"/>
            <a:ext cx="2700000" cy="1281600"/>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在监督学习中，模型通过学习标记的数据来预测新的、未标记的数据。</a:t>
            </a:r>
            <a:endParaRPr lang="zh-CN" altLang="en-US" sz="1500">
              <a:solidFill>
                <a:schemeClr val="tx1">
                  <a:lumMod val="85000"/>
                  <a:lumOff val="15000"/>
                </a:schemeClr>
              </a:solidFill>
              <a:latin typeface="+mn-ea"/>
              <a:cs typeface="+mn-ea"/>
            </a:endParaRPr>
          </a:p>
        </p:txBody>
      </p:sp>
      <p:sp>
        <p:nvSpPr>
          <p:cNvPr id="18" name="矩形 17"/>
          <p:cNvSpPr/>
          <p:nvPr>
            <p:custDataLst>
              <p:tags r:id="rId6"/>
            </p:custDataLst>
          </p:nvPr>
        </p:nvSpPr>
        <p:spPr>
          <a:xfrm>
            <a:off x="1002030" y="4062861"/>
            <a:ext cx="2260599"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dirty="0">
                <a:solidFill>
                  <a:srgbClr val="FFFFFF"/>
                </a:solidFill>
                <a:latin typeface="+mn-ea"/>
                <a:cs typeface="+mn-ea"/>
              </a:rPr>
              <a:t>监督学习</a:t>
            </a:r>
            <a:endParaRPr kumimoji="1" lang="zh-CN" altLang="en-US" sz="2000" b="1" dirty="0">
              <a:solidFill>
                <a:srgbClr val="FFFFFF"/>
              </a:solidFill>
              <a:latin typeface="+mn-ea"/>
              <a:cs typeface="+mn-ea"/>
            </a:endParaRPr>
          </a:p>
        </p:txBody>
      </p:sp>
      <p:sp>
        <p:nvSpPr>
          <p:cNvPr id="19" name="矩形 18"/>
          <p:cNvSpPr/>
          <p:nvPr>
            <p:custDataLst>
              <p:tags r:id="rId7"/>
            </p:custDataLst>
          </p:nvPr>
        </p:nvSpPr>
        <p:spPr>
          <a:xfrm>
            <a:off x="4745990" y="5203956"/>
            <a:ext cx="2700000" cy="1281600"/>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在无监督学习中，模型通过发现数据中的模式和结构来学习，而无需标记数据。</a:t>
            </a:r>
            <a:endParaRPr lang="zh-CN" altLang="en-US" sz="1500">
              <a:solidFill>
                <a:schemeClr val="tx1">
                  <a:lumMod val="85000"/>
                  <a:lumOff val="15000"/>
                </a:schemeClr>
              </a:solidFill>
              <a:latin typeface="+mn-ea"/>
              <a:cs typeface="+mn-ea"/>
            </a:endParaRPr>
          </a:p>
        </p:txBody>
      </p:sp>
      <p:sp>
        <p:nvSpPr>
          <p:cNvPr id="20" name="矩形 19"/>
          <p:cNvSpPr/>
          <p:nvPr>
            <p:custDataLst>
              <p:tags r:id="rId8"/>
            </p:custDataLst>
          </p:nvPr>
        </p:nvSpPr>
        <p:spPr>
          <a:xfrm>
            <a:off x="4965700" y="4062861"/>
            <a:ext cx="2260599"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无监督学习</a:t>
            </a:r>
            <a:endParaRPr kumimoji="1" lang="zh-CN" altLang="en-US" sz="2000" b="1">
              <a:solidFill>
                <a:srgbClr val="FFFFFF"/>
              </a:solidFill>
              <a:latin typeface="+mn-ea"/>
              <a:cs typeface="+mn-ea"/>
            </a:endParaRPr>
          </a:p>
        </p:txBody>
      </p:sp>
      <p:sp>
        <p:nvSpPr>
          <p:cNvPr id="22" name="矩形 21"/>
          <p:cNvSpPr/>
          <p:nvPr>
            <p:custDataLst>
              <p:tags r:id="rId9"/>
            </p:custDataLst>
          </p:nvPr>
        </p:nvSpPr>
        <p:spPr>
          <a:xfrm>
            <a:off x="8709660" y="5203956"/>
            <a:ext cx="2700000" cy="1279656"/>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监督学习需要标记数据，而无监督学习不需要标记数据。</a:t>
            </a:r>
            <a:endParaRPr lang="zh-CN" altLang="en-US" sz="1500">
              <a:solidFill>
                <a:schemeClr val="tx1">
                  <a:lumMod val="85000"/>
                  <a:lumOff val="15000"/>
                </a:schemeClr>
              </a:solidFill>
              <a:latin typeface="+mn-ea"/>
              <a:cs typeface="+mn-ea"/>
            </a:endParaRPr>
          </a:p>
        </p:txBody>
      </p:sp>
      <p:sp>
        <p:nvSpPr>
          <p:cNvPr id="23" name="矩形 22"/>
          <p:cNvSpPr/>
          <p:nvPr>
            <p:custDataLst>
              <p:tags r:id="rId10"/>
            </p:custDataLst>
          </p:nvPr>
        </p:nvSpPr>
        <p:spPr>
          <a:xfrm>
            <a:off x="8929370" y="4062861"/>
            <a:ext cx="2260600"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监督学习与无监督学习的区别</a:t>
            </a:r>
            <a:endParaRPr kumimoji="1" lang="zh-CN" altLang="en-US" sz="2000" b="1">
              <a:solidFill>
                <a:srgbClr val="FFFFFF"/>
              </a:solidFill>
              <a:latin typeface="+mn-ea"/>
              <a:cs typeface="+mn-ea"/>
            </a:endParaRPr>
          </a:p>
        </p:txBody>
      </p:sp>
      <p:pic>
        <p:nvPicPr>
          <p:cNvPr id="24" name="图片 23" descr="/data/temp/4abcccd0-379b-11ef-9fd8-6a7c1e3f433a.jpg@base@tag=imgScale&amp;m=1&amp;w=620&amp;h=620&amp;q=954abcccd0-379b-11ef-9fd8-6a7c1e3f433a"/>
          <p:cNvPicPr>
            <a:picLocks noChangeAspect="1"/>
          </p:cNvPicPr>
          <p:nvPr>
            <p:custDataLst>
              <p:tags r:id="rId11"/>
            </p:custDataLst>
          </p:nvPr>
        </p:nvPicPr>
        <p:blipFill rotWithShape="1">
          <a:blip r:embed="rId12"/>
          <a:srcRect/>
          <a:stretch>
            <a:fillRect/>
          </a:stretch>
        </p:blipFill>
        <p:spPr>
          <a:xfrm>
            <a:off x="1016634"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25" name="图片 24" descr="/data/temp/4abccded-379b-11ef-9fd8-6a7c1e3f433a.jpg@base@tag=imgScale&amp;m=1&amp;w=620&amp;h=620&amp;q=954abccded-379b-11ef-9fd8-6a7c1e3f433a"/>
          <p:cNvPicPr>
            <a:picLocks noChangeAspect="1"/>
          </p:cNvPicPr>
          <p:nvPr>
            <p:custDataLst>
              <p:tags r:id="rId13"/>
            </p:custDataLst>
          </p:nvPr>
        </p:nvPicPr>
        <p:blipFill>
          <a:blip r:embed="rId14"/>
          <a:srcRect l="16667" r="16667"/>
          <a:stretch>
            <a:fillRect/>
          </a:stretch>
        </p:blipFill>
        <p:spPr>
          <a:xfrm>
            <a:off x="4980305"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26" name="图片 25" descr="/data/temp/4abcce42-379b-11ef-9fd8-6a7c1e3f433a.jpg@base@tag=imgScale&amp;m=1&amp;w=620&amp;h=620&amp;q=954abcce42-379b-11ef-9fd8-6a7c1e3f433a"/>
          <p:cNvPicPr>
            <a:picLocks noChangeAspect="1"/>
          </p:cNvPicPr>
          <p:nvPr>
            <p:custDataLst>
              <p:tags r:id="rId15"/>
            </p:custDataLst>
          </p:nvPr>
        </p:nvPicPr>
        <p:blipFill>
          <a:blip r:embed="rId16"/>
          <a:srcRect l="12333" r="12333"/>
          <a:stretch>
            <a:fillRect/>
          </a:stretch>
        </p:blipFill>
        <p:spPr>
          <a:xfrm>
            <a:off x="8943340"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17.xml><?xml version="1.0" encoding="utf-8"?>
<p:tagLst xmlns:p="http://schemas.openxmlformats.org/presentationml/2006/main">
  <p:tag name="KSO_WM_UNIT_TYPE" val="i"/>
  <p:tag name="KSO_WM_UNIT_INDEX" val="1"/>
  <p:tag name="KSO_WM_UNIT_ID" val="_11*i*1"/>
  <p:tag name="KSO_WM_BEAUTIFY_FLAG" val="#wm#"/>
  <p:tag name="KSO_WM_TAG_VERSION" val="3.0"/>
  <p:tag name="KSO_WM_CHIP_GROUPID" val="61b079fbec6ac7255f421500"/>
  <p:tag name="KSO_WM_CHIP_XID" val="61ba9ee47d221a2e4b616938"/>
  <p:tag name="KSO_WM_UNIT_DEC_AREA_ID" val="7e550972d482498fb12626ea2f5e647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af690fb7f241758a68f8b52fe898ec"/>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 name="KSO_WM_UNIT_BLOCK" val="0"/>
  <p:tag name="KSO_WM_UNIT_SM_LIMIT_TYPE" val="3"/>
  <p:tag name="KSO_WM_UNIT_DEC_AREA_ID" val="cf4ae649b03146c5b301ebfe215924cf"/>
  <p:tag name="KSO_WM_UNIT_DECORATE_INFO" val="{&quot;DecorateInfoH&quot;:{&quot;IsAbs&quot;:true},&quot;DecorateInfoW&quot;:{&quot;IsAbs&quot;:false},&quot;DecorateInfoX&quot;:{&quot;IsAbs&quot;:true,&quot;Pos&quot;:0},&quot;DecorateInfoY&quot;:{&quot;IsAbs&quot;:true,&quot;Pos&quot;:0},&quot;ReferentInfo&quot;:{&quot;Id&quot;:&quot;3828e15a28964cbabc2780bcdb9e7d26&quot;,&quot;X&quot;:{&quot;Pos&quot;:0},&quot;Y&quot;:{&quot;Pos&quot;:2}},&quot;whChangeMode&quot;:0}"/>
  <p:tag name="KSO_WM_CHIP_GROUPID" val="61512f1ed3dcef8fee32c219"/>
  <p:tag name="KSO_WM_CHIP_XID" val="61512f1ed3dcef8fee32c21a"/>
  <p:tag name="KSO_WM_CHIP_FILLAREA_FILL_RULE" val="{&quot;fill_align&quot;:&quot;lm&quot;,&quot;fill_mode&quot;:&quot;adaptive&quot;,&quot;sacle_strategy&quot;:&quot;smart&quot;}"/>
  <p:tag name="KSO_WM_UNIT_DEC_SUPPORTCHANGEPIC" val="0"/>
  <p:tag name="KSO_WM_UNIT_DEC_CHANGEPICRESERVED" val="0"/>
  <p:tag name="KSO_WM_ASSEMBLE_CHIP_INDEX" val="3725af9dd47d40bb8d9d9646fbde2227"/>
  <p:tag name="KSO_WM_UNIT_LINE_FORE_SCHEMECOLOR_INDEX_BRIGHTNESS" val="0"/>
  <p:tag name="KSO_WM_UNIT_LINE_FORE_SCHEMECOLOR_INDEX" val="5"/>
  <p:tag name="KSO_WM_UNIT_LINE_FILL_TYPE"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159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50"/>
  <p:tag name="KSO_WM_TEMPLATE_CATEGORY" val="custom"/>
  <p:tag name="KSO_WM_TEMPLATE_INDEX" val="2023159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96"/>
  <p:tag name="KSO_WM_TEMPLATE_THUMBS_INDEX" val="1、9"/>
</p:tagLst>
</file>

<file path=ppt/tags/tag12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596_1*a*1"/>
  <p:tag name="KSO_WM_TEMPLATE_CATEGORY" val="custom"/>
  <p:tag name="KSO_WM_TEMPLATE_INDEX" val="20231596"/>
  <p:tag name="KSO_WM_UNIT_LAYERLEVEL" val="1"/>
  <p:tag name="KSO_WM_TAG_VERSION" val="3.0"/>
  <p:tag name="KSO_WM_BEAUTIFY_FLAG" val="#wm#"/>
  <p:tag name="KSO_WM_UNIT_PRESET_TEXT" val="单击此处&#10;添加文档标题"/>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31596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596"/>
  <p:tag name="KSO_WM_SLIDE_LAYOUT" val="a"/>
  <p:tag name="KSO_WM_SLIDE_LAYOUT_CNT" val="1"/>
  <p:tag name="KSO_WM_SLIDE_TYPE" val="title"/>
  <p:tag name="KSO_WM_SLIDE_SUBTYPE" val="pureTxt"/>
  <p:tag name="KSO_WM_TEMPLATE_THUMBS_INDEX" val="1、9"/>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6*a*1"/>
  <p:tag name="KSO_WM_TEMPLATE_CATEGORY" val="custom"/>
  <p:tag name="KSO_WM_TEMPLATE_INDEX" val="20231596"/>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 name="KSO_WM_UNIT_TEXT_FILL_FORE_SCHEMECOLOR_INDEX" val="5"/>
  <p:tag name="KSO_WM_UNIT_TEXT_FILL_TYPE" val="1"/>
  <p:tag name="KSO_WM_UNIT_USESOURCEFORMAT_APPLY"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96_6*l_h_i*1_1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5"/>
  <p:tag name="KSO_WM_UNIT_TEXT_FILL_TYPE" val="1"/>
  <p:tag name="KSO_WM_UNIT_USESOURCEFORMAT_APPLY" val="0"/>
</p:tagLst>
</file>

<file path=ppt/tags/tag1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596_6*l_h_a*1_1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596_6*l_h_i*1_2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5"/>
  <p:tag name="KSO_WM_UNIT_TEXT_FILL_TYPE" val="1"/>
  <p:tag name="KSO_WM_UNIT_USESOURCEFORMAT_APPLY" val="0"/>
</p:tagLst>
</file>

<file path=ppt/tags/tag1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596_6*l_h_a*1_2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1596_6*l_h_i*1_3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5"/>
  <p:tag name="KSO_WM_UNIT_TEXT_FILL_TYPE" val="1"/>
  <p:tag name="KSO_WM_UNIT_USESOURCEFORMAT_APPLY" val="0"/>
</p:tagLst>
</file>

<file path=ppt/tags/tag1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1596_6*l_h_a*1_3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1596_6*l_h_i*1_4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5"/>
  <p:tag name="KSO_WM_UNIT_TEXT_FILL_TYPE" val="1"/>
  <p:tag name="KSO_WM_UNIT_USESOURCEFORMAT_APPLY" val="0"/>
</p:tagLst>
</file>

<file path=ppt/tags/tag1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1596_6*l_h_a*1_4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1596_6*l_h_i*1_5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TEXT_FILL_FORE_SCHEMECOLOR_INDEX" val="5"/>
  <p:tag name="KSO_WM_UNIT_TEXT_FILL_TYPE" val="1"/>
  <p:tag name="KSO_WM_UNIT_USESOURCEFORMAT_APPLY" val="0"/>
</p:tagLst>
</file>

<file path=ppt/tags/tag14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1596_6*l_h_a*1_5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custom20231596_6*l_h_i*1_6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6"/>
  <p:tag name="KSO_WM_UNIT_TEXT_FILL_FORE_SCHEMECOLOR_INDEX" val="5"/>
  <p:tag name="KSO_WM_UNIT_TEXT_FILL_TYPE" val="1"/>
  <p:tag name="KSO_WM_UNIT_USESOURCEFORMAT_APPLY" val="0"/>
</p:tagLst>
</file>

<file path=ppt/tags/tag1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custom20231596_6*l_h_a*1_6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SLIDE_ID" val="custom20231596_6"/>
  <p:tag name="KSO_WM_TEMPLATE_SUBCATEGORY" val="29"/>
  <p:tag name="KSO_WM_TEMPLATE_MASTER_TYPE" val="0"/>
  <p:tag name="KSO_WM_TEMPLATE_COLOR_TYPE" val="0"/>
  <p:tag name="KSO_WM_SLIDE_ITEM_CNT" val="6"/>
  <p:tag name="KSO_WM_SLIDE_INDEX" val="6"/>
  <p:tag name="KSO_WM_TAG_VERSION" val="3.0"/>
  <p:tag name="KSO_WM_BEAUTIFY_FLAG" val="#wm#"/>
  <p:tag name="KSO_WM_TEMPLATE_CATEGORY" val="custom"/>
  <p:tag name="KSO_WM_TEMPLATE_INDEX" val="20231596"/>
  <p:tag name="KSO_WM_SLIDE_LAYOUT" val="a_l"/>
  <p:tag name="KSO_WM_SLIDE_LAYOUT_CNT" val="1_1"/>
  <p:tag name="KSO_WM_SLIDE_TYPE" val="contents"/>
  <p:tag name="KSO_WM_SLIDE_SUBTYPE" val="diag"/>
  <p:tag name="KSO_WM_DIAGRAM_GROUP_CODE" val="l1-1"/>
  <p:tag name="KSO_WM_SLIDE_DIAGTYPE" val="l"/>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4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47.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44_3*a*1"/>
  <p:tag name="KSO_WM_TEMPLATE_CATEGORY" val="diagram"/>
  <p:tag name="KSO_WM_TEMPLATE_INDEX" val="20233144"/>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1_1"/>
  <p:tag name="KSO_WM_TEMPLATE_CATEGORY" val="diagram"/>
  <p:tag name="KSO_WM_TEMPLATE_INDEX" val="20233144"/>
  <p:tag name="KSO_WM_UNIT_LAYERLEVEL" val="1_1_1"/>
  <p:tag name="KSO_WM_TAG_VERSION" val="3.0"/>
  <p:tag name="KSO_WM_BEAUTIFY_FLAG" val="#wm#"/>
  <p:tag name="KSO_WM_UNIT_TYPE" val="l_h_f"/>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1_1"/>
  <p:tag name="KSO_WM_TEMPLATE_CATEGORY" val="diagram"/>
  <p:tag name="KSO_WM_TEMPLATE_INDEX" val="20233144"/>
  <p:tag name="KSO_WM_UNIT_LAYERLEVEL" val="1_1_1"/>
  <p:tag name="KSO_WM_TAG_VERSION" val="3.0"/>
  <p:tag name="KSO_WM_BEAUTIFY_FLAG" val="#wm#"/>
  <p:tag name="KSO_WM_UNIT_TYPE" val="l_h_a"/>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2_1"/>
  <p:tag name="KSO_WM_TEMPLATE_CATEGORY" val="diagram"/>
  <p:tag name="KSO_WM_TEMPLATE_INDEX" val="20233144"/>
  <p:tag name="KSO_WM_UNIT_LAYERLEVEL" val="1_1_1"/>
  <p:tag name="KSO_WM_TAG_VERSION" val="3.0"/>
  <p:tag name="KSO_WM_BEAUTIFY_FLAG" val="#wm#"/>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2_1"/>
  <p:tag name="KSO_WM_TEMPLATE_CATEGORY" val="diagram"/>
  <p:tag name="KSO_WM_TEMPLATE_INDEX" val="20233144"/>
  <p:tag name="KSO_WM_UNIT_LAYERLEVEL" val="1_1_1"/>
  <p:tag name="KSO_WM_TAG_VERSION" val="3.0"/>
  <p:tag name="KSO_WM_BEAUTIFY_FLAG" val="#wm#"/>
  <p:tag name="KSO_WM_UNIT_TYPE" val="l_h_a"/>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2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3_1"/>
  <p:tag name="KSO_WM_TEMPLATE_CATEGORY" val="diagram"/>
  <p:tag name="KSO_WM_TEMPLATE_INDEX" val="20233144"/>
  <p:tag name="KSO_WM_UNIT_LAYERLEVEL" val="1_1_1"/>
  <p:tag name="KSO_WM_TAG_VERSION" val="3.0"/>
  <p:tag name="KSO_WM_BEAUTIFY_FLAG" val="#wm#"/>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3_1"/>
  <p:tag name="KSO_WM_TEMPLATE_CATEGORY" val="diagram"/>
  <p:tag name="KSO_WM_TEMPLATE_INDEX" val="20233144"/>
  <p:tag name="KSO_WM_UNIT_LAYERLEVEL" val="1_1_1"/>
  <p:tag name="KSO_WM_TAG_VERSION" val="3.0"/>
  <p:tag name="KSO_WM_BEAUTIFY_FLAG" val="#wm#"/>
  <p:tag name="KSO_WM_UNIT_TYPE" val="l_h_a"/>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3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1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8.xml><?xml version="1.0" encoding="utf-8"?>
<p:tagLst xmlns:p="http://schemas.openxmlformats.org/presentationml/2006/main">
  <p:tag name="KSO_WM_SLIDE_ID" val="diagram2023314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1596"/>
  <p:tag name="KSO_WM_SLIDE_TYPE" val="text"/>
  <p:tag name="KSO_WM_SLIDE_SUBTYPE" val="diag"/>
  <p:tag name="KSO_WM_SLIDE_SIZE" val="850.267*388.25"/>
  <p:tag name="KSO_WM_SLIDE_POSITION" val="54.75*107"/>
  <p:tag name="KSO_WM_SLIDE_LAYOUT" val="a_l"/>
  <p:tag name="KSO_WM_SLIDE_LAYOUT_CNT" val="1_1"/>
  <p:tag name="KSO_WM_SPECIAL_SOURCE" val="bdnull"/>
  <p:tag name="KSO_WM_DIAGRAM_GROUP_CODE" val="l1-1"/>
  <p:tag name="KSO_WM_SLIDE_DIAGTYPE" val="l"/>
</p:tagLst>
</file>

<file path=ppt/tags/tag1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04_1*i*1"/>
  <p:tag name="KSO_WM_TEMPLATE_CATEGORY" val="custom"/>
  <p:tag name="KSO_WM_TEMPLATE_INDEX" val="20232404"/>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2404_1*i*2"/>
  <p:tag name="KSO_WM_TEMPLATE_CATEGORY" val="custom"/>
  <p:tag name="KSO_WM_TEMPLATE_INDEX" val="20232404"/>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161.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04_1*d*1"/>
  <p:tag name="KSO_WM_TEMPLATE_CATEGORY" val="custom"/>
  <p:tag name="KSO_WM_TEMPLATE_INDEX" val="20232404"/>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162.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0"/>
  <p:tag name="KSO_WM_TEMPLATE_INDEX" val="20232404"/>
  <p:tag name="KSO_WM_UNIT_ID" val="custom20232404_1*a*1"/>
  <p:tag name="KSO_WM_UNIT_PRESET_TEXT" val="单击此处添加标题"/>
</p:tagLst>
</file>

<file path=ppt/tags/tag16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267_2*l_h_a*1_1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67_2*l_h_f*1_1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16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267_2*l_h_a*1_2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67_2*l_h_f*1_2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16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267_2*l_h_a*1_3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267_2*l_h_f*1_3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16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1.108*160.132"/>
  <p:tag name="KSO_WM_SLIDE_SUBTYPE" val="picTxt"/>
  <p:tag name="KSO_WM_DIAGRAM_GROUP_CODE" val="l1-1"/>
  <p:tag name="KSO_WM_SLIDE_DIAGTYPE" val="l"/>
  <p:tag name="KSO_WM_SLIDE_LAYOUT_NAME" val="仅标题"/>
  <p:tag name="KSO_WM_TEMPLATE_INDEX" val="20231596"/>
  <p:tag name="KSO_WM_TEMPLATE_SUBCATEGORY" val="0"/>
  <p:tag name="KSO_WM_SLIDE_INDEX" val="1"/>
  <p:tag name="KSO_WM_TAG_VERSION" val="3.0"/>
  <p:tag name="KSO_WM_SLIDE_ID" val="custom20232404_1"/>
  <p:tag name="KSO_WM_SLIDE_ITEM_CNT" val="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2474_1*a*1"/>
  <p:tag name="KSO_WM_TEMPLATE_CATEGORY" val="diagram"/>
  <p:tag name="KSO_WM_TEMPLATE_INDEX" val="20232474"/>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4_2*l_h_f*1_3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1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4_2*l_h_f*1_2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17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4_2*l_h_f*1_1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2474_2*l_h_i*1_1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74_2*l_h_d*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17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4_2*l_h_a*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2474_2*l_h_i*1_2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4_2*l_h_a*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179.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74_2*l_h_d*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2474_2*l_h_i*1_3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4_2*l_h_a*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182.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74_2*l_h_d*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183.xml><?xml version="1.0" encoding="utf-8"?>
<p:tagLst xmlns:p="http://schemas.openxmlformats.org/presentationml/2006/main">
  <p:tag name="KSO_WM_SLIDE_ID" val="diagram20232474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766.91*286.45"/>
  <p:tag name="KSO_WM_SLIDE_POSITION" val="96.545*148.7"/>
  <p:tag name="KSO_WM_DIAGRAM_GROUP_CODE" val="l1-1"/>
  <p:tag name="KSO_WM_SLIDE_DIAGTYPE" val="l"/>
  <p:tag name="KSO_WM_TAG_VERSION" val="3.0"/>
  <p:tag name="KSO_WM_BEAUTIFY_FLAG" val="#wm#"/>
  <p:tag name="KSO_WM_TEMPLATE_CATEGORY" val="custom"/>
  <p:tag name="KSO_WM_TEMPLATE_INDEX" val="20231596"/>
  <p:tag name="KSO_WM_SLIDE_LAYOUT" val="a_l"/>
  <p:tag name="KSO_WM_SLIDE_LAYOUT_CNT" val="1_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2"/>
</p:tagLst>
</file>

<file path=ppt/tags/tag186.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187.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2484_1*d*1"/>
  <p:tag name="KSO_WM_TEMPLATE_CATEGORY" val="custom"/>
  <p:tag name="KSO_WM_TEMPLATE_INDEX" val="202324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1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84_1*i*1"/>
  <p:tag name="KSO_WM_TEMPLATE_CATEGORY" val="custom"/>
  <p:tag name="KSO_WM_TEMPLATE_INDEX" val="20232484"/>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2484_1*a*1"/>
  <p:tag name="KSO_WM_TEMPLATE_CATEGORY" val="custom"/>
  <p:tag name="KSO_WM_TEMPLATE_INDEX" val="20232484"/>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0"/>
  <p:tag name="KSO_WM_UNIT_PRESET_TEXT" val="单击此处添加标题"/>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3*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9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3*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6_3*l_h_f*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9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6_3*l_h_a*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3*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9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3*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6.xml><?xml version="1.0" encoding="utf-8"?>
<p:tagLst xmlns:p="http://schemas.openxmlformats.org/presentationml/2006/main">
  <p:tag name="KSO_WM_SLIDE_ID" val="custom20232484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1596"/>
  <p:tag name="KSO_WM_SLIDE_TYPE" val="text"/>
  <p:tag name="KSO_WM_SLIDE_SUBTYPE" val="picTxt"/>
  <p:tag name="KSO_WM_SLIDE_SIZE" val="745.9*95.95"/>
  <p:tag name="KSO_WM_SLIDE_POSITION" val="117.125*383.725"/>
  <p:tag name="KSO_WM_SLIDE_LAYOUT" val="a_d_l"/>
  <p:tag name="KSO_WM_SLIDE_LAYOUT_CNT" val="1_1_1"/>
  <p:tag name="KSO_WM_SPECIAL_SOURCE" val="bdnull"/>
  <p:tag name="KSO_WM_DIAGRAM_GROUP_CODE" val="l1-1"/>
  <p:tag name="KSO_WM_SLIDE_DIAGTYPE" val="l"/>
</p:tagLst>
</file>

<file path=ppt/tags/tag19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33335_2*a*1"/>
  <p:tag name="KSO_WM_TEMPLATE_CATEGORY" val="diagram"/>
  <p:tag name="KSO_WM_TEMPLATE_INDEX" val="20233335"/>
  <p:tag name="KSO_WM_UNIT_LAYERLEVEL" val="1"/>
  <p:tag name="KSO_WM_TAG_VERSION" val="3.0"/>
  <p:tag name="KSO_WM_BEAUTIFY_FLAG" val="#wm#"/>
  <p:tag name="KSO_WM_DIAGRAM_GROUP_CODE" val="l1-1"/>
  <p:tag name="KSO_WM_UNIT_VALUE" val="30"/>
  <p:tag name="KSO_WM_UNIT_PRESET_TEXT" val="单击此处添加标题"/>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3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2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1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5_2*l_h_f*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1_1"/>
  <p:tag name="KSO_WM_UNIT_ID" val="diagram20233335_2*l_h_a*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5_2*l_h_f*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2_1"/>
  <p:tag name="KSO_WM_UNIT_ID" val="diagram20233335_2*l_h_a*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5_2*l_h_f*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3_1"/>
  <p:tag name="KSO_WM_UNIT_ID" val="diagram20233335_2*l_h_a*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1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2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3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width&quot;:850.4000244140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ID" val="diagram2023333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596"/>
  <p:tag name="KSO_WM_SLIDE_TYPE" val="text"/>
  <p:tag name="KSO_WM_SLIDE_SUBTYPE" val="diag"/>
  <p:tag name="KSO_WM_SLIDE_SIZE" val="850.4*372.585"/>
  <p:tag name="KSO_WM_SLIDE_POSITION" val="54.8*138.068"/>
  <p:tag name="KSO_WM_SLIDE_LAYOUT" val="a_l"/>
  <p:tag name="KSO_WM_SLIDE_LAYOUT_CNT" val="1_1"/>
  <p:tag name="KSO_WM_SPECIAL_SOURCE" val="bdnull"/>
  <p:tag name="KSO_WM_DIAGRAM_GROUP_CODE" val="l1-1"/>
  <p:tag name="KSO_WM_SLIDE_DIAGTYPE" val="l"/>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a*1"/>
  <p:tag name="KSO_WM_TEMPLATE_CATEGORY" val="diagram"/>
  <p:tag name="KSO_WM_TEMPLATE_INDEX" val="20232468"/>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l1-1"/>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1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3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UNIT_USESOURCEFORMAT_APPLY" val="0"/>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2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224.xml><?xml version="1.0" encoding="utf-8"?>
<p:tagLst xmlns:p="http://schemas.openxmlformats.org/presentationml/2006/main">
  <p:tag name="KSO_WM_SPECIAL_SOURCE" val="bdnull"/>
  <p:tag name="KSO_WM_SLIDE_ID" val="diagram202324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596"/>
  <p:tag name="KSO_WM_DIAGRAM_GROUP_CODE" val="l1-1"/>
  <p:tag name="KSO_WM_SLIDE_DIAGTYPE" val="l"/>
  <p:tag name="KSO_WM_SLIDE_LAYOUT" val="a_l"/>
  <p:tag name="KSO_WM_SLIDE_LAYOUT_CNT" val="1_1"/>
  <p:tag name="KSO_WM_SLIDE_TYPE" val="text"/>
  <p:tag name="KSO_WM_SLIDE_SUBTYPE" val="diag"/>
  <p:tag name="KSO_WM_SLIDE_SIZE" val="850.352*301.7"/>
  <p:tag name="KSO_WM_SLIDE_POSITION" val="54.89*153.55"/>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3"/>
</p:tagLst>
</file>

<file path=ppt/tags/tag227.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22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1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2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28_2*l_h_f*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28_2*l_h_a*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28_2*l_h_f*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28_2*l_h_a*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3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4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28_2*l_h_f*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28_2*l_h_a*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44.xml><?xml version="1.0" encoding="utf-8"?>
<p:tagLst xmlns:p="http://schemas.openxmlformats.org/presentationml/2006/main">
  <p:tag name="KSO_WM_SLIDE_ID" val="diagram20233128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1596"/>
  <p:tag name="KSO_WM_SLIDE_TYPE" val="text"/>
  <p:tag name="KSO_WM_SLIDE_SUBTYPE" val="diag"/>
  <p:tag name="KSO_WM_SLIDE_SIZE" val="850.4*282.359"/>
  <p:tag name="KSO_WM_SLIDE_POSITION" val="54.8*150.995"/>
  <p:tag name="KSO_WM_SLIDE_LAYOUT" val="a_l"/>
  <p:tag name="KSO_WM_SLIDE_LAYOUT_CNT" val="1_1"/>
  <p:tag name="KSO_WM_SPECIAL_SOURCE" val="bdnull"/>
  <p:tag name="KSO_WM_DIAGRAM_GROUP_CODE" val="l1-1"/>
  <p:tag name="KSO_WM_SLIDE_DIAGTYPE" val="l"/>
</p:tagLst>
</file>

<file path=ppt/tags/tag24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KSO_WM_UNIT_LINE_FORE_SCHEMECOLOR_INDEX" val="5"/>
  <p:tag name="KSO_WM_UNIT_LINE_FILL_TYPE" val="2"/>
  <p:tag name="KSO_WM_UNIT_SHADOW_SCHEMECOLOR_INDEX" val="5"/>
  <p:tag name="KSO_WM_UNIT_USESOURCEFORMAT_APPLY" val="0"/>
</p:tagLst>
</file>

<file path=ppt/tags/tag2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4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51.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2*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2.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2*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5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5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2*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6387*106.981"/>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717_1"/>
  <p:tag name="KSO_WM_SLIDE_ITEM_CNT" val="4"/>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1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1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2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2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3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3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7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73.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1596"/>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7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4"/>
</p:tagLst>
</file>

<file path=ppt/tags/tag276.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277.xml><?xml version="1.0" encoding="utf-8"?>
<p:tagLst xmlns:p="http://schemas.openxmlformats.org/presentationml/2006/main">
  <p:tag name="KSO_WM_UNIT_VALUE" val="1903*1761"/>
  <p:tag name="KSO_WM_UNIT_HIGHLIGHT" val="0"/>
  <p:tag name="KSO_WM_UNIT_COMPATIBLE" val="0"/>
  <p:tag name="KSO_WM_UNIT_DIAGRAM_ISNUMVISUAL" val="0"/>
  <p:tag name="KSO_WM_UNIT_DIAGRAM_ISREFERUNIT" val="0"/>
  <p:tag name="KSO_WM_UNIT_TYPE" val="d"/>
  <p:tag name="KSO_WM_UNIT_INDEX" val="1"/>
  <p:tag name="KSO_WM_UNIT_ID" val="custom20232469_1*d*1"/>
  <p:tag name="KSO_WM_TEMPLATE_CATEGORY" val="custom"/>
  <p:tag name="KSO_WM_TEMPLATE_INDEX" val="20232469"/>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69_1*i*1"/>
  <p:tag name="KSO_WM_TEMPLATE_CATEGORY" val="custom"/>
  <p:tag name="KSO_WM_TEMPLATE_INDEX" val="20232469"/>
  <p:tag name="KSO_WM_UNIT_LAYERLEVEL" val="1"/>
  <p:tag name="KSO_WM_TAG_VERSION" val="3.0"/>
  <p:tag name="KSO_WM_BEAUTIFY_FLAG" val="#wm#"/>
  <p:tag name="KSO_WM_DIAGRAM_VERSION" val="3"/>
  <p:tag name="KSO_WM_DIAGRAM_COLOR_TRICK" val="1"/>
  <p:tag name="KSO_WM_DIAGRAM_COLOR_TEXT_CAN_REMOVE" val="n"/>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69"/>
  <p:tag name="KSO_WM_UNIT_ID" val="custom20232469_1*a*1"/>
  <p:tag name="KSO_WM_UNIT_PRESET_TEXT" val="单击此处添加标题"/>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879_2*l_h_f*1_1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879_2*l_h_a*1_1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879_2*l_h_f*1_3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879_2*l_h_a*1_3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879_2*l_h_f*1_2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879_2*l_h_a*1_2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8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70.05*194.782"/>
  <p:tag name="KSO_WM_SLIDE_POSITION" val="125.634*240.075"/>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2469_1"/>
  <p:tag name="KSO_WM_SLIDE_ITEM_CN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a*1"/>
  <p:tag name="KSO_WM_TEMPLATE_CATEGORY" val="diagram"/>
  <p:tag name="KSO_WM_TEMPLATE_INDEX" val="20233143"/>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143_2*l_h_d*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289.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143_2*l_h_d*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143_2*l_h_d*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43_2*l_h_a*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USESOURCEFORMAT_APPLY" val="0"/>
</p:tagLst>
</file>

<file path=ppt/tags/tag29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43_2*l_h_f*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51"/>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2_1"/>
  <p:tag name="KSO_WM_TEMPLATE_CATEGORY" val="diagram"/>
  <p:tag name="KSO_WM_TEMPLATE_INDEX" val="20233143"/>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43_2*l_h_a*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4"/>
  <p:tag name="KSO_WM_UNIT_PRESET_TEXT" val="单击此处添加标题"/>
  <p:tag name="KSO_WM_UNIT_FILL_TYPE" val="3"/>
  <p:tag name="KSO_WM_UNIT_TEXT_FILL_FORE_SCHEMECOLOR_INDEX" val="1"/>
  <p:tag name="KSO_WM_UNIT_TEXT_FILL_TYPE" val="1"/>
  <p:tag name="KSO_WM_UNIT_USESOURCEFORMAT_APPLY" val="0"/>
</p:tagLst>
</file>

<file path=ppt/tags/tag295.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43_2*l_h_f*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43_2*l_h_a*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4"/>
  <p:tag name="KSO_WM_UNIT_PRESET_TEXT" val="单击此处添加标题"/>
  <p:tag name="KSO_WM_UNIT_FILL_TYPE" val="3"/>
  <p:tag name="KSO_WM_UNIT_TEXT_FILL_FORE_SCHEMECOLOR_INDEX" val="1"/>
  <p:tag name="KSO_WM_UNIT_TEXT_FILL_TYPE" val="1"/>
  <p:tag name="KSO_WM_UNIT_USESOURCEFORMAT_APPLY" val="0"/>
</p:tagLst>
</file>

<file path=ppt/tags/tag29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43_2*l_h_f*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51"/>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1_1"/>
  <p:tag name="KSO_WM_TEMPLATE_CATEGORY" val="diagram"/>
  <p:tag name="KSO_WM_TEMPLATE_INDEX" val="20233143"/>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3_1"/>
  <p:tag name="KSO_WM_TEMPLATE_CATEGORY" val="diagram"/>
  <p:tag name="KSO_WM_TEMPLATE_INDEX" val="20233143"/>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TEMPLATE_CATEGORY" val="custom"/>
  <p:tag name="KSO_WM_TEMPLATE_INDEX" val="20231596"/>
  <p:tag name="KSO_WM_SLIDE_ID" val="diagram20233143_3"/>
  <p:tag name="KSO_WM_TEMPLATE_SUBCATEGORY" val="0"/>
  <p:tag name="KSO_WM_TEMPLATE_MASTER_TYPE" val="0"/>
  <p:tag name="KSO_WM_TEMPLATE_COLOR_TYPE" val="0"/>
  <p:tag name="KSO_WM_SLIDE_ITEM_CNT" val="4"/>
  <p:tag name="KSO_WM_SLIDE_INDEX" val="3"/>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59.375*370.283"/>
  <p:tag name="KSO_WM_SLIDE_POSITION" val="100.5*127.023"/>
</p:tagLst>
</file>

<file path=ppt/tags/tag301.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73_1*a*1"/>
  <p:tag name="KSO_WM_TEMPLATE_CATEGORY" val="diagram"/>
  <p:tag name="KSO_WM_TEMPLATE_INDEX" val="20231973"/>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2*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30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2*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UNIT_USESOURCEFORMAT_APPLY" val="0"/>
</p:tagLst>
</file>

<file path=ppt/tags/tag30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2*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2*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0"/>
</p:tagLst>
</file>

<file path=ppt/tags/tag3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2*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30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2*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UNIT_USESOURCEFORMAT_APPLY" val="0"/>
</p:tagLst>
</file>

<file path=ppt/tags/tag3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2*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2*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73_2*l_h_i*1_3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31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73_2*l_h_f*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UNIT_USESOURCEFORMAT_APPLY" val="0"/>
</p:tagLst>
</file>

<file path=ppt/tags/tag3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73_2*l_h_i*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1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2*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2*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973_2*l_h_i*1_3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1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73_2*l_h_a*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0"/>
</p:tagLst>
</file>

<file path=ppt/tags/tag317.xml><?xml version="1.0" encoding="utf-8"?>
<p:tagLst xmlns:p="http://schemas.openxmlformats.org/presentationml/2006/main">
  <p:tag name="KSO_WM_SLIDE_ID" val="diagram20231973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850.35*326.55"/>
  <p:tag name="KSO_WM_SLIDE_POSITION" val="54.85*131.9"/>
  <p:tag name="KSO_WM_DIAGRAM_GROUP_CODE" val="l1-1"/>
  <p:tag name="KSO_WM_SLIDE_DIAGTYPE" val="l"/>
  <p:tag name="KSO_WM_TAG_VERSION" val="3.0"/>
  <p:tag name="KSO_WM_BEAUTIFY_FLAG" val="#wm#"/>
  <p:tag name="KSO_WM_TEMPLATE_CATEGORY" val="custom"/>
  <p:tag name="KSO_WM_TEMPLATE_INDEX" val="20231596"/>
  <p:tag name="KSO_WM_SLIDE_LAYOUT" val="a_l"/>
  <p:tag name="KSO_WM_SLIDE_LAYOUT_CNT" val="1_1"/>
  <p:tag name="KSO_WM_SPECIAL_SOURCE" val="bdnull"/>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1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5"/>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3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2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2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1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1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3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19*692"/>
  <p:tag name="KSO_WM_UNIT_TYPE" val="l_h_d"/>
  <p:tag name="KSO_WM_UNIT_INDEX" val="1_3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2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2*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3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3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2*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32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2*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2*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3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2*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3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2*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33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65_2*l_h_i*1_3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965_2*l_h_i*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3"/>
  <p:tag name="KSO_WM_UNIT_USESOURCEFORMAT_APPLY" val="0"/>
</p:tagLst>
</file>

<file path=ppt/tags/tag3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65_2*l_h_f*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3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65_2*l_h_a*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33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2481_1"/>
  <p:tag name="KSO_WM_SLIDE_ITEM_CNT" val="2"/>
</p:tagLst>
</file>

<file path=ppt/tags/tag33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PRESET_TEXT" val="单击此处添加标题"/>
</p:tagLst>
</file>

<file path=ppt/tags/tag339.xml><?xml version="1.0" encoding="utf-8"?>
<p:tagLst xmlns:p="http://schemas.openxmlformats.org/presentationml/2006/main">
  <p:tag name="KSO_WM_UNIT_VALUE" val="1904*1309"/>
  <p:tag name="KSO_WM_UNIT_HIGHLIGHT" val="0"/>
  <p:tag name="KSO_WM_UNIT_COMPATIBLE" val="0"/>
  <p:tag name="KSO_WM_UNIT_DIAGRAM_ISNUMVISUAL" val="0"/>
  <p:tag name="KSO_WM_UNIT_DIAGRAM_ISREFERUNIT" val="0"/>
  <p:tag name="KSO_WM_UNIT_TYPE" val="d"/>
  <p:tag name="KSO_WM_UNIT_INDEX" val="1"/>
  <p:tag name="KSO_WM_UNIT_ID" val="custom20231804_1*d*1"/>
  <p:tag name="KSO_WM_TEMPLATE_CATEGORY" val="custom"/>
  <p:tag name="KSO_WM_TEMPLATE_INDEX" val="20231804"/>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4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9_2*l_h_a*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diagram20231759_2*l_h_i*1_1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2*l_h_f*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4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9_2*l_h_a*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1759_2*l_h_i*1_2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59_2*l_h_f*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9_2*l_h_a*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diagram20231759_2*l_h_i*1_3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804_1"/>
  <p:tag name="KSO_WM_SLIDE_ITEM_CNT" val="3"/>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30"/>
  <p:tag name="KSO_WM_UNIT_ID" val="custom20233230_1*a*1"/>
  <p:tag name="KSO_WM_UNIT_PRESET_TEXT" val="单击此处&#10;添加标题内容"/>
  <p:tag name="KSO_WM_UNIT_TEXT_FILL_FORE_SCHEMECOLOR_INDEX" val="13"/>
  <p:tag name="KSO_WM_UNIT_TEXT_FILL_TYPE" val="1"/>
  <p:tag name="KSO_WM_UNIT_USESOURCEFORMAT_APPLY" val="0"/>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229_2*l_h_d*1_1_1"/>
  <p:tag name="KSO_WM_TEMPLATE_CATEGORY" val="diagram"/>
  <p:tag name="KSO_WM_TEMPLATE_INDEX" val="20233229"/>
  <p:tag name="KSO_WM_UNIT_LAYERLEVEL" val="1_1_1"/>
  <p:tag name="KSO_WM_TAG_VERSION" val="3.0"/>
  <p:tag name="KSO_WM_BEAUTIFY_FLAG" val="#wm#"/>
  <p:tag name="KSO_WM_UNIT_VALUE" val="379*515"/>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229_2*l_h_d*1_2_1"/>
  <p:tag name="KSO_WM_TEMPLATE_CATEGORY" val="diagram"/>
  <p:tag name="KSO_WM_TEMPLATE_INDEX" val="20233229"/>
  <p:tag name="KSO_WM_UNIT_LAYERLEVEL" val="1_1_1"/>
  <p:tag name="KSO_WM_TAG_VERSION" val="3.0"/>
  <p:tag name="KSO_WM_BEAUTIFY_FLAG" val="#wm#"/>
  <p:tag name="KSO_WM_UNIT_VALUE" val="379*515"/>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229_2*l_h_d*1_3_1"/>
  <p:tag name="KSO_WM_TEMPLATE_CATEGORY" val="diagram"/>
  <p:tag name="KSO_WM_TEMPLATE_INDEX" val="20233229"/>
  <p:tag name="KSO_WM_UNIT_LAYERLEVEL" val="1_1_1"/>
  <p:tag name="KSO_WM_TAG_VERSION" val="3.0"/>
  <p:tag name="KSO_WM_BEAUTIFY_FLAG" val="#wm#"/>
  <p:tag name="KSO_WM_UNIT_VALUE" val="379*515"/>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5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29_2*l_h_f*1_1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DIAGRAM_VERSION" val="3"/>
  <p:tag name="KSO_WM_DIAGRAM_COLOR_TRICK" val="1"/>
  <p:tag name="KSO_WM_DIAGRAM_COLOR_TEXT_CAN_REMOVE" val="n"/>
  <p:tag name="KSO_WM_UNIT_PRESET_TEXT" val="单击此处添加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5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29_2*l_h_a*1_1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35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29_2*l_h_f*1_2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DIAGRAM_VERSION" val="3"/>
  <p:tag name="KSO_WM_DIAGRAM_COLOR_TRICK" val="1"/>
  <p:tag name="KSO_WM_DIAGRAM_COLOR_TEXT_CAN_REMOVE" val="n"/>
  <p:tag name="KSO_WM_UNIT_PRESET_TEXT" val="单击此处添加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5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29_2*l_h_a*1_2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35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229_2*l_h_f*1_3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DIAGRAM_VERSION" val="3"/>
  <p:tag name="KSO_WM_DIAGRAM_COLOR_TRICK" val="1"/>
  <p:tag name="KSO_WM_DIAGRAM_COLOR_TEXT_CAN_REMOVE" val="n"/>
  <p:tag name="KSO_WM_UNIT_PRESET_TEXT" val="单击此处添加具体内容，简明扼要地阐述您的观点。根据需要可酌情增减文字，以便观者准确地理解您传达的思想。"/>
  <p:tag name="KSO_WM_UNIT_TEXT_FILL_FORE_SCHEMECOLOR_INDEX" val="1"/>
  <p:tag name="KSO_WM_UNIT_TEXT_FILL_TYPE" val="1"/>
  <p:tag name="KSO_WM_UNIT_USESOURCEFORMAT_APPLY" val="0"/>
</p:tagLst>
</file>

<file path=ppt/tags/tag35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229_2*l_h_a*1_3_1"/>
  <p:tag name="KSO_WM_TEMPLATE_CATEGORY" val="diagram"/>
  <p:tag name="KSO_WM_TEMPLATE_INDEX" val="20233229"/>
  <p:tag name="KSO_WM_UNIT_LAYERLEVEL" val="1_1_1"/>
  <p:tag name="KSO_WM_TAG_VERSION" val="3.0"/>
  <p:tag name="KSO_WM_BEAUTIFY_FLAG" val="#wm#"/>
  <p:tag name="KSO_WM_DIAGRAM_MAX_ITEMCNT" val="4"/>
  <p:tag name="KSO_WM_DIAGRAM_MIN_ITEMCNT" val="2"/>
  <p:tag name="KSO_WM_DIAGRAM_VIRTUALLY_FRAME" val="{&quot;height&quot;:366.12652587890625,&quot;width&quot;:558.40014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557.569*365.829"/>
  <p:tag name="KSO_WM_SLIDE_POSITION" val="339.587*102.95"/>
  <p:tag name="KSO_WM_TEMPLATE_INDEX" val="20231596"/>
  <p:tag name="KSO_WM_TEMPLATE_SUBCATEGORY" val="0"/>
  <p:tag name="KSO_WM_SLIDE_INDEX" val="1"/>
  <p:tag name="KSO_WM_TAG_VERSION" val="3.0"/>
  <p:tag name="KSO_WM_SLIDE_ID" val="custom20233230_1"/>
  <p:tag name="KSO_WM_SLIDE_ITEM_CNT" val="4"/>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6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6"/>
</p:tagLst>
</file>

<file path=ppt/tags/tag363.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20_1*i*1"/>
  <p:tag name="KSO_WM_TEMPLATE_CATEGORY" val="custom"/>
  <p:tag name="KSO_WM_TEMPLATE_INDEX" val="202332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20_1*i*2"/>
  <p:tag name="KSO_WM_TEMPLATE_CATEGORY" val="custom"/>
  <p:tag name="KSO_WM_TEMPLATE_INDEX" val="20233220"/>
  <p:tag name="KSO_WM_UNIT_LAYERLEVEL" val="1"/>
  <p:tag name="KSO_WM_TAG_VERSION" val="3.0"/>
  <p:tag name="KSO_WM_BEAUTIFY_FLAG" val="#wm#"/>
  <p:tag name="KSO_WM_UNIT_USESOURCEFORMAT_APPLY" val="0"/>
</p:tagLst>
</file>

<file path=ppt/tags/tag36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0_1*a*1"/>
  <p:tag name="KSO_WM_TEMPLATE_CATEGORY" val="custom"/>
  <p:tag name="KSO_WM_TEMPLATE_INDEX" val="20233220"/>
  <p:tag name="KSO_WM_UNIT_LAYERLEVEL" val="1"/>
  <p:tag name="KSO_WM_TAG_VERSION" val="3.0"/>
  <p:tag name="KSO_WM_BEAUTIFY_FLAG" val="#wm#"/>
  <p:tag name="KSO_WM_UNIT_TEXT_FILL_FORE_SCHEMECOLOR_INDEX" val="13"/>
  <p:tag name="KSO_WM_UNIT_TEXT_FILL_TYPE" val="1"/>
  <p:tag name="KSO_WM_UNIT_USESOURCEFORMAT_APPLY" val="0"/>
  <p:tag name="KSO_WM_UNIT_PRESET_TEXT" val="单击此处添加标题"/>
</p:tagLst>
</file>

<file path=ppt/tags/tag367.xml><?xml version="1.0" encoding="utf-8"?>
<p:tagLst xmlns:p="http://schemas.openxmlformats.org/presentationml/2006/main">
  <p:tag name="KSO_WM_UNIT_VALUE" val="1345*62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0_1*d*1"/>
  <p:tag name="KSO_WM_TEMPLATE_CATEGORY" val="custom"/>
  <p:tag name="KSO_WM_TEMPLATE_INDEX" val="20233220"/>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368.xml><?xml version="1.0" encoding="utf-8"?>
<p:tagLst xmlns:p="http://schemas.openxmlformats.org/presentationml/2006/main">
  <p:tag name="KSO_WM_DIAGRAM_VIRTUALLY_FRAME" val="{&quot;height&quot;:167.8000030517578,&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3*l_h_i*1_1_1"/>
  <p:tag name="KSO_WM_TEMPLATE_CATEGORY" val="diagram"/>
  <p:tag name="KSO_WM_TEMPLATE_INDEX" val="20233219"/>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19_3*l_h_f*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19_3*l_h_a*1_1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1.xml><?xml version="1.0" encoding="utf-8"?>
<p:tagLst xmlns:p="http://schemas.openxmlformats.org/presentationml/2006/main">
  <p:tag name="KSO_WM_DIAGRAM_VIRTUALLY_FRAME" val="{&quot;height&quot;:167.8000030517578,&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3*l_h_i*1_2_1"/>
  <p:tag name="KSO_WM_TEMPLATE_CATEGORY" val="diagram"/>
  <p:tag name="KSO_WM_TEMPLATE_INDEX" val="2023321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19_3*l_h_f*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19_3*l_h_a*1_2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4.xml><?xml version="1.0" encoding="utf-8"?>
<p:tagLst xmlns:p="http://schemas.openxmlformats.org/presentationml/2006/main">
  <p:tag name="KSO_WM_DIAGRAM_VIRTUALLY_FRAME" val="{&quot;height&quot;:167.8000030517578,&quot;width&quot;:606.8499145507812}"/>
  <p:tag name="KSO_WM_UNIT_HIGHLIGHT" val="0"/>
  <p:tag name="KSO_WM_UNIT_COMPATIBLE" val="0"/>
  <p:tag name="KSO_WM_UNIT_DIAGRAM_ISNUMVISUAL" val="0"/>
  <p:tag name="KSO_WM_UNIT_DIAGRAM_ISREFERUNIT" val="0"/>
  <p:tag name="KSO_WM_DIAGRAM_GROUP_CODE" val="l1-1"/>
  <p:tag name="KSO_WM_UNIT_ID" val="diagram20233219_3*l_h_i*1_3_1"/>
  <p:tag name="KSO_WM_TEMPLATE_CATEGORY" val="diagram"/>
  <p:tag name="KSO_WM_TEMPLATE_INDEX" val="20233219"/>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1"/>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219_3*l_h_f*1_3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单击此处输入您的项正文，文字是思想的提炼"/>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19_3*l_h_a*1_3_1"/>
  <p:tag name="KSO_WM_TEMPLATE_CATEGORY" val="diagram"/>
  <p:tag name="KSO_WM_TEMPLATE_INDEX" val="20233219"/>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PRESET_TEXT" val="添加项标题"/>
  <p:tag name="KSO_WM_DIAGRAM_MAX_ITEMCNT" val="4"/>
  <p:tag name="KSO_WM_DIAGRAM_MIN_ITEMCNT" val="1"/>
  <p:tag name="KSO_WM_DIAGRAM_VIRTUALLY_FRAME" val="{&quot;height&quot;:167.8000030517578,&quot;width&quot;:606.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77.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19_3*l_h_x*1_2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78.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3219_3*l_h_x*1_3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79.xml><?xml version="1.0" encoding="utf-8"?>
<p:tagLst xmlns:p="http://schemas.openxmlformats.org/presentationml/2006/main">
  <p:tag name="KSO_WM_BEAUTIFY_FLAG" val="#wm#"/>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19_3*l_h_x*1_1_1"/>
  <p:tag name="KSO_WM_TEMPLATE_CATEGORY" val="diagram"/>
  <p:tag name="KSO_WM_TEMPLATE_INDEX" val="2023321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1"/>
  <p:tag name="KSO_WM_DIAGRAM_VIRTUALLY_FRAME" val="{&quot;height&quot;:167.8000030517578,&quot;width&quot;:606.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SLIDE_ID" val="custom2023322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1596"/>
  <p:tag name="KSO_WM_SLIDE_TYPE" val="text"/>
  <p:tag name="KSO_WM_SLIDE_SUBTYPE" val="picTxt"/>
  <p:tag name="KSO_WM_SLIDE_SIZE" val="541.7*156.75"/>
  <p:tag name="KSO_WM_SLIDE_POSITION" val="339.174*218.821"/>
  <p:tag name="KSO_WM_SLIDE_LAYOUT" val="a_d_l"/>
  <p:tag name="KSO_WM_SLIDE_LAYOUT_CNT" val="1_1_1"/>
  <p:tag name="KSO_WM_SPECIAL_SOURCE" val="bdnull"/>
  <p:tag name="KSO_WM_DIAGRAM_GROUP_CODE" val="l1-1"/>
  <p:tag name="KSO_WM_SLIDE_DIAGTYPE" val="l"/>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44_3*a*1"/>
  <p:tag name="KSO_WM_TEMPLATE_CATEGORY" val="diagram"/>
  <p:tag name="KSO_WM_TEMPLATE_INDEX" val="20233144"/>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1_1"/>
  <p:tag name="KSO_WM_TEMPLATE_CATEGORY" val="diagram"/>
  <p:tag name="KSO_WM_TEMPLATE_INDEX" val="20233144"/>
  <p:tag name="KSO_WM_UNIT_LAYERLEVEL" val="1_1_1"/>
  <p:tag name="KSO_WM_TAG_VERSION" val="3.0"/>
  <p:tag name="KSO_WM_BEAUTIFY_FLAG" val="#wm#"/>
  <p:tag name="KSO_WM_UNIT_TYPE" val="l_h_f"/>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1_1"/>
  <p:tag name="KSO_WM_TEMPLATE_CATEGORY" val="diagram"/>
  <p:tag name="KSO_WM_TEMPLATE_INDEX" val="20233144"/>
  <p:tag name="KSO_WM_UNIT_LAYERLEVEL" val="1_1_1"/>
  <p:tag name="KSO_WM_TAG_VERSION" val="3.0"/>
  <p:tag name="KSO_WM_BEAUTIFY_FLAG" val="#wm#"/>
  <p:tag name="KSO_WM_UNIT_TYPE" val="l_h_a"/>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2_1"/>
  <p:tag name="KSO_WM_TEMPLATE_CATEGORY" val="diagram"/>
  <p:tag name="KSO_WM_TEMPLATE_INDEX" val="20233144"/>
  <p:tag name="KSO_WM_UNIT_LAYERLEVEL" val="1_1_1"/>
  <p:tag name="KSO_WM_TAG_VERSION" val="3.0"/>
  <p:tag name="KSO_WM_BEAUTIFY_FLAG" val="#wm#"/>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2_1"/>
  <p:tag name="KSO_WM_TEMPLATE_CATEGORY" val="diagram"/>
  <p:tag name="KSO_WM_TEMPLATE_INDEX" val="20233144"/>
  <p:tag name="KSO_WM_UNIT_LAYERLEVEL" val="1_1_1"/>
  <p:tag name="KSO_WM_TAG_VERSION" val="3.0"/>
  <p:tag name="KSO_WM_BEAUTIFY_FLAG" val="#wm#"/>
  <p:tag name="KSO_WM_UNIT_TYPE" val="l_h_a"/>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2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3_1"/>
  <p:tag name="KSO_WM_TEMPLATE_CATEGORY" val="diagram"/>
  <p:tag name="KSO_WM_TEMPLATE_INDEX" val="20233144"/>
  <p:tag name="KSO_WM_UNIT_LAYERLEVEL" val="1_1_1"/>
  <p:tag name="KSO_WM_TAG_VERSION" val="3.0"/>
  <p:tag name="KSO_WM_BEAUTIFY_FLAG" val="#wm#"/>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3_1"/>
  <p:tag name="KSO_WM_TEMPLATE_CATEGORY" val="diagram"/>
  <p:tag name="KSO_WM_TEMPLATE_INDEX" val="20233144"/>
  <p:tag name="KSO_WM_UNIT_LAYERLEVEL" val="1_1_1"/>
  <p:tag name="KSO_WM_TAG_VERSION" val="3.0"/>
  <p:tag name="KSO_WM_BEAUTIFY_FLAG" val="#wm#"/>
  <p:tag name="KSO_WM_UNIT_TYPE" val="l_h_a"/>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3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1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91.xml><?xml version="1.0" encoding="utf-8"?>
<p:tagLst xmlns:p="http://schemas.openxmlformats.org/presentationml/2006/main">
  <p:tag name="KSO_WM_SLIDE_ID" val="diagram2023314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1596"/>
  <p:tag name="KSO_WM_SLIDE_TYPE" val="text"/>
  <p:tag name="KSO_WM_SLIDE_SUBTYPE" val="diag"/>
  <p:tag name="KSO_WM_SLIDE_SIZE" val="850.267*388.25"/>
  <p:tag name="KSO_WM_SLIDE_POSITION" val="54.75*107"/>
  <p:tag name="KSO_WM_SLIDE_LAYOUT" val="a_l"/>
  <p:tag name="KSO_WM_SLIDE_LAYOUT_CNT" val="1_1"/>
  <p:tag name="KSO_WM_SPECIAL_SOURCE" val="bdnull"/>
  <p:tag name="KSO_WM_DIAGRAM_GROUP_CODE" val="l1-1"/>
  <p:tag name="KSO_WM_SLIDE_DIAGTYPE" val="l"/>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a*1"/>
  <p:tag name="KSO_WM_TEMPLATE_CATEGORY" val="diagram"/>
  <p:tag name="KSO_WM_TEMPLATE_INDEX" val="20232468"/>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l1-1"/>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1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3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UNIT_USESOURCEFORMAT_APPLY"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2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405.xml><?xml version="1.0" encoding="utf-8"?>
<p:tagLst xmlns:p="http://schemas.openxmlformats.org/presentationml/2006/main">
  <p:tag name="KSO_WM_SPECIAL_SOURCE" val="bdnull"/>
  <p:tag name="KSO_WM_SLIDE_ID" val="diagram202324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596"/>
  <p:tag name="KSO_WM_DIAGRAM_GROUP_CODE" val="l1-1"/>
  <p:tag name="KSO_WM_SLIDE_DIAGTYPE" val="l"/>
  <p:tag name="KSO_WM_SLIDE_LAYOUT" val="a_l"/>
  <p:tag name="KSO_WM_SLIDE_LAYOUT_CNT" val="1_1"/>
  <p:tag name="KSO_WM_SLIDE_TYPE" val="text"/>
  <p:tag name="KSO_WM_SLIDE_SUBTYPE" val="diag"/>
  <p:tag name="KSO_WM_SLIDE_SIZE" val="850.352*301.7"/>
  <p:tag name="KSO_WM_SLIDE_POSITION" val="54.89*153.55"/>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9*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407.xml><?xml version="1.0" encoding="utf-8"?>
<p:tagLst xmlns:p="http://schemas.openxmlformats.org/presentationml/2006/main">
  <p:tag name="KSO_WM_SLIDE_ID" val="custom20231596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1596"/>
  <p:tag name="KSO_WM_SLIDE_TYPE" val="endPage"/>
  <p:tag name="KSO_WM_SLIDE_SUBTYPE" val="pureTxt"/>
  <p:tag name="KSO_WM_SLIDE_LAYOUT" val="a"/>
  <p:tag name="KSO_WM_SLIDE_LAYOUT_CNT" val="1"/>
</p:tagLst>
</file>

<file path=ppt/tags/tag408.xml><?xml version="1.0" encoding="utf-8"?>
<p:tagLst xmlns:p="http://schemas.openxmlformats.org/presentationml/2006/main">
  <p:tag name="commondata" val="eyJoZGlkIjoiNGRhODk4NTRjZDFjMDY4MGEzNzM4MzBmODljMzc1NWMi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1"/>
  <p:tag name="KSO_WM_UNIT_ID" val="_1*i*1"/>
  <p:tag name="KSO_WM_BEAUTIFY_FLAG" val="#wm#"/>
  <p:tag name="KSO_WM_TAG_VERSION" val="3.0"/>
  <p:tag name="KSO_WM_CHIP_GROUPID" val="61b079fbec6ac7255f421500"/>
  <p:tag name="KSO_WM_CHIP_XID" val="61ba9ee47d221a2e4b616938"/>
  <p:tag name="KSO_WM_UNIT_DEC_AREA_ID" val="7e550972d482498fb12626ea2f5e647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af690fb7f241758a68f8b52fe898ec"/>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 name="KSO_WM_UNIT_BLOCK" val="0"/>
  <p:tag name="KSO_WM_UNIT_SM_LIMIT_TYPE" val="3"/>
  <p:tag name="KSO_WM_UNIT_DEC_AREA_ID" val="cf4ae649b03146c5b301ebfe215924cf"/>
  <p:tag name="KSO_WM_UNIT_DECORATE_INFO" val="{&quot;DecorateInfoH&quot;:{&quot;IsAbs&quot;:true},&quot;DecorateInfoW&quot;:{&quot;IsAbs&quot;:false},&quot;DecorateInfoX&quot;:{&quot;IsAbs&quot;:true,&quot;Pos&quot;:0},&quot;DecorateInfoY&quot;:{&quot;IsAbs&quot;:true,&quot;Pos&quot;:0},&quot;ReferentInfo&quot;:{&quot;Id&quot;:&quot;3828e15a28964cbabc2780bcdb9e7d26&quot;,&quot;X&quot;:{&quot;Pos&quot;:0},&quot;Y&quot;:{&quot;Pos&quot;:2}},&quot;whChangeMode&quot;:0}"/>
  <p:tag name="KSO_WM_CHIP_GROUPID" val="61512f1ed3dcef8fee32c219"/>
  <p:tag name="KSO_WM_CHIP_XID" val="61512f1ed3dcef8fee32c21a"/>
  <p:tag name="KSO_WM_CHIP_FILLAREA_FILL_RULE" val="{&quot;fill_align&quot;:&quot;lm&quot;,&quot;fill_mode&quot;:&quot;adaptive&quot;,&quot;sacle_strategy&quot;:&quot;smart&quot;}"/>
  <p:tag name="KSO_WM_UNIT_DEC_SUPPORTCHANGEPIC" val="0"/>
  <p:tag name="KSO_WM_UNIT_DEC_CHANGEPICRESERVED" val="0"/>
  <p:tag name="KSO_WM_ASSEMBLE_CHIP_INDEX" val="3725af9dd47d40bb8d9d9646fbde2227"/>
  <p:tag name="KSO_WM_UNIT_LINE_FORE_SCHEMECOLOR_INDEX_BRIGHTNESS" val="0"/>
  <p:tag name="KSO_WM_UNIT_LINE_FORE_SCHEMECOLOR_INDEX" val="5"/>
  <p:tag name="KSO_WM_UNIT_LINE_FILL_TYPE"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74.xml><?xml version="1.0" encoding="utf-8"?>
<p:tagLst xmlns:p="http://schemas.openxmlformats.org/presentationml/2006/main">
  <p:tag name="KSO_WM_UNIT_TYPE" val="i"/>
  <p:tag name="KSO_WM_UNIT_INDEX" val="1"/>
  <p:tag name="KSO_WM_UNIT_ID" val="_3*i*1"/>
  <p:tag name="KSO_WM_BEAUTIFY_FLAG" val="#wm#"/>
  <p:tag name="KSO_WM_TAG_VERSION" val="3.0"/>
  <p:tag name="KSO_WM_CHIP_GROUPID" val="61b079fbec6ac7255f421500"/>
  <p:tag name="KSO_WM_CHIP_XID" val="61ba9ee47d221a2e4b616934"/>
  <p:tag name="KSO_WM_UNIT_DEC_AREA_ID" val="b39958a2a4f24f64afb5f0635558f74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625828449f742fca68904e5c379cf71"/>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BLOCK" val="0"/>
  <p:tag name="KSO_WM_UNIT_DEC_AREA_ID" val="7988d07337444d14a4e191ce204a50c8"/>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 name="KSO_WM_CHIP_GROUPID" val="619326cc18adb49c6c1f3ec4"/>
  <p:tag name="KSO_WM_CHIP_XID" val="6193567418adb49c6c1f40cc"/>
  <p:tag name="KSO_WM_CHIP_FILLAREA_FILL_RULE" val="{&quot;fill_align&quot;:&quot;cm&quot;,&quot;fill_mode&quot;:&quot;fix&quot;,&quot;sacle_strategy&quot;:&quot;stretch&quot;}"/>
  <p:tag name="KSO_WM_UNIT_DEC_SUPPORTCHANGEPIC" val="0"/>
  <p:tag name="KSO_WM_UNIT_DEC_CHANGEPICRESERVED" val="0"/>
  <p:tag name="KSO_WM_ASSEMBLE_CHIP_INDEX" val="ef0309f7b3e84234a7d92a05a4095e78"/>
  <p:tag name="KSO_WM_UNIT_LINE_FORE_SCHEMECOLOR_INDEX_BRIGHTNESS" val="0"/>
  <p:tag name="KSO_WM_UNIT_LINE_FORE_SCHEMECOLOR_INDEX" val="5"/>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BLOCK" val="0"/>
  <p:tag name="KSO_WM_UNIT_DEC_AREA_ID" val="31d850425c1e4bf6a67284365ee311e3"/>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 name="KSO_WM_CHIP_GROUPID" val="619326cc18adb49c6c1f3ec4"/>
  <p:tag name="KSO_WM_CHIP_XID" val="6193567418adb49c6c1f40cc"/>
  <p:tag name="KSO_WM_CHIP_FILLAREA_FILL_RULE" val="{&quot;fill_align&quot;:&quot;cm&quot;,&quot;fill_mode&quot;:&quot;fix&quot;,&quot;sacle_strategy&quot;:&quot;stretch&quot;}"/>
  <p:tag name="KSO_WM_UNIT_DEC_SUPPORTCHANGEPIC" val="0"/>
  <p:tag name="KSO_WM_UNIT_DEC_CHANGEPICRESERVED" val="0"/>
  <p:tag name="KSO_WM_ASSEMBLE_CHIP_INDEX" val="ef0309f7b3e84234a7d92a05a4095e78"/>
  <p:tag name="KSO_WM_UNIT_LINE_FORE_SCHEMECOLOR_INDEX_BRIGHTNESS" val="-0.25"/>
  <p:tag name="KSO_WM_UNIT_LINE_FORE_SCHEMECOLOR_INDEX" val="5"/>
  <p:tag name="KSO_WM_UNIT_LINE_FILL_TYPE" val="2"/>
</p:tagLst>
</file>

<file path=ppt/tags/tag81.xml><?xml version="1.0" encoding="utf-8"?>
<p:tagLst xmlns:p="http://schemas.openxmlformats.org/presentationml/2006/main">
  <p:tag name="KSO_WM_UNIT_TYPE" val="i"/>
  <p:tag name="KSO_WM_UNIT_INDEX" val="1"/>
  <p:tag name="KSO_WM_UNIT_ID" val="_4*i*1"/>
  <p:tag name="KSO_WM_BEAUTIFY_FLAG" val="#wm#"/>
  <p:tag name="KSO_WM_TAG_VERSION" val="3.0"/>
  <p:tag name="KSO_WM_CHIP_GROUPID" val="61b079fbec6ac7255f421500"/>
  <p:tag name="KSO_WM_CHIP_XID" val="61ba9ee47d221a2e4b616936"/>
  <p:tag name="KSO_WM_UNIT_DEC_AREA_ID" val="6027ff8d091748a888d8de26b33f10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d6ed59088464dfd8fbee815e0e470e4"/>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769">
      <a:dk1>
        <a:srgbClr val="000000"/>
      </a:dk1>
      <a:lt1>
        <a:srgbClr val="FFFFFF"/>
      </a:lt1>
      <a:dk2>
        <a:srgbClr val="070B13"/>
      </a:dk2>
      <a:lt2>
        <a:srgbClr val="FFFFFF"/>
      </a:lt2>
      <a:accent1>
        <a:srgbClr val="486AB6"/>
      </a:accent1>
      <a:accent2>
        <a:srgbClr val="6360A4"/>
      </a:accent2>
      <a:accent3>
        <a:srgbClr val="684F89"/>
      </a:accent3>
      <a:accent4>
        <a:srgbClr val="74497C"/>
      </a:accent4>
      <a:accent5>
        <a:srgbClr val="7B426F"/>
      </a:accent5>
      <a:accent6>
        <a:srgbClr val="7E4162"/>
      </a:accent6>
      <a:hlink>
        <a:srgbClr val="304FFE"/>
      </a:hlink>
      <a:folHlink>
        <a:srgbClr val="492067"/>
      </a:folHlink>
    </a:clrScheme>
    <a:fontScheme name="自定义 14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2521</Words>
  <Application>WPS 演示</Application>
  <PresentationFormat>宽屏</PresentationFormat>
  <Paragraphs>342</Paragraphs>
  <Slides>27</Slides>
  <Notes>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Arial</vt:lpstr>
      <vt:lpstr>宋体</vt:lpstr>
      <vt:lpstr>Wingdings</vt:lpstr>
      <vt:lpstr>Wingdings</vt:lpstr>
      <vt:lpstr>微软雅黑</vt:lpstr>
      <vt:lpstr>Arial Unicode MS</vt:lpstr>
      <vt:lpstr>Calibri</vt:lpstr>
      <vt:lpstr>汉仪屏黑 简</vt:lpstr>
      <vt:lpstr>黑体</vt:lpstr>
      <vt:lpstr>WPS</vt:lpstr>
      <vt:lpstr>Office 主题​​</vt:lpstr>
      <vt:lpstr>机器学习入门</vt:lpstr>
      <vt:lpstr>目录</vt:lpstr>
      <vt:lpstr>机器学习概述</vt:lpstr>
      <vt:lpstr>机器学习的定义</vt:lpstr>
      <vt:lpstr>机器学习的应用领域</vt:lpstr>
      <vt:lpstr>机器学习与传统编程的区别</vt:lpstr>
      <vt:lpstr>机器学习基础</vt:lpstr>
      <vt:lpstr>PowerPoint 演示文稿</vt:lpstr>
      <vt:lpstr>监督学习与无监督学习</vt:lpstr>
      <vt:lpstr>评估机器学习模型</vt:lpstr>
      <vt:lpstr>常见机器学习算法</vt:lpstr>
      <vt:lpstr>线性回归</vt:lpstr>
      <vt:lpstr>决策树</vt:lpstr>
      <vt:lpstr>支持向量机</vt:lpstr>
      <vt:lpstr>机器学习实践</vt:lpstr>
      <vt:lpstr>数据预处理</vt:lpstr>
      <vt:lpstr>模型选择与训练</vt:lpstr>
      <vt:lpstr>模型调优与评估</vt:lpstr>
      <vt:lpstr>机器学习进阶</vt:lpstr>
      <vt:lpstr>深度学习简介</vt:lpstr>
      <vt:lpstr>神经网络基础</vt:lpstr>
      <vt:lpstr>深度学习框架介绍</vt:lpstr>
      <vt:lpstr>机器学习资源推荐</vt:lpstr>
      <vt:lpstr>书籍推荐</vt:lpstr>
      <vt:lpstr>在线课程</vt:lpstr>
      <vt:lpstr>社区与论坛</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WPS_1615374695</cp:lastModifiedBy>
  <cp:revision>155</cp:revision>
  <dcterms:created xsi:type="dcterms:W3CDTF">2019-06-19T02:08:00Z</dcterms:created>
  <dcterms:modified xsi:type="dcterms:W3CDTF">2024-07-01T11:16:20Z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2BA7FB77D70B46C8839CE1BE02214F02_11</vt:lpwstr>
  </property>
</Properties>
</file>